
<file path=[Content_Types].xml><?xml version="1.0" encoding="utf-8"?>
<Types xmlns="http://schemas.openxmlformats.org/package/2006/content-types">
  <Override PartName="/ppt/slides/slide14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33.xml" ContentType="application/vnd.openxmlformats-officedocument.presentationml.slide+xml"/>
  <Override PartName="/ppt/notesSlides/notesSlide30.xml" ContentType="application/vnd.openxmlformats-officedocument.presentationml.notesSlide+xml"/>
  <Default Extension="bin" ContentType="application/vnd.openxmlformats-officedocument.presentationml.printerSettings"/>
  <Override PartName="/ppt/notesSlides/notesSlide13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2.xml" ContentType="application/vnd.openxmlformats-officedocument.presentationml.notesSlide+xml"/>
  <Override PartName="/ppt/slides/slide18.xml" ContentType="application/vnd.openxmlformats-officedocument.presentationml.slide+xml"/>
  <Override PartName="/ppt/slides/slide37.xml" ContentType="application/vnd.openxmlformats-officedocument.presentationml.slide+xml"/>
  <Override PartName="/ppt/slides/slide3.xml" ContentType="application/vnd.openxmlformats-officedocument.presentationml.slide+xml"/>
  <Override PartName="/ppt/notesSlides/notesSlide34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s/slide23.xml" ContentType="application/vnd.openxmlformats-officedocument.presentationml.slide+xml"/>
  <Override PartName="/ppt/slides/slide42.xml" ContentType="application/vnd.openxmlformats-officedocument.presentationml.slide+xml"/>
  <Override PartName="/ppt/theme/theme1.xml" ContentType="application/vnd.openxmlformats-officedocument.theme+xml"/>
  <Override PartName="/ppt/slideLayouts/slideLayout10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22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30.xml" ContentType="application/vnd.openxmlformats-officedocument.presentationml.slide+xml"/>
  <Override PartName="/ppt/slides/slide27.xml" ContentType="application/vnd.openxmlformats-officedocument.presentationml.slide+xml"/>
  <Override PartName="/ppt/slides/slide11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46.xml" ContentType="application/vnd.openxmlformats-officedocument.presentationml.slide+xml"/>
  <Override PartName="/ppt/notesSlides/notesSlide4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45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s/slide34.xml" ContentType="application/vnd.openxmlformats-officedocument.presentationml.slide+xml"/>
  <Override PartName="/ppt/slides/slide15.xml" ContentType="application/vnd.openxmlformats-officedocument.presentationml.slide+xml"/>
  <Override PartName="/ppt/notesSlides/notesSlide31.xml" ContentType="application/vnd.openxmlformats-officedocument.presentationml.notes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notesSlides/notesSlide14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19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notesSlides/notesSlide35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s/slide24.xml" ContentType="application/vnd.openxmlformats-officedocument.presentationml.slide+xml"/>
  <Override PartName="/ppt/slides/slide43.xml" ContentType="application/vnd.openxmlformats-officedocument.presentationml.slide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ppt/notesSlides/notesSlide7.xml" ContentType="application/vnd.openxmlformats-officedocument.presentationml.notesSlide+xml"/>
  <Default Extension="jpeg" ContentType="image/jpeg"/>
  <Override PartName="/ppt/notesSlides/notesSlide23.xml" ContentType="application/vnd.openxmlformats-officedocument.presentationml.notesSlide+xml"/>
  <Override PartName="/ppt/slides/slide8.xml" ContentType="application/vnd.openxmlformats-officedocument.presentationml.slide+xml"/>
  <Override PartName="/ppt/slides/slide12.xml" ContentType="application/vnd.openxmlformats-officedocument.presentationml.slide+xml"/>
  <Override PartName="/ppt/notesSlides/notesSlide42.xml" ContentType="application/vnd.openxmlformats-officedocument.presentationml.notesSlide+xml"/>
  <Override PartName="/ppt/slides/slide28.xml" ContentType="application/vnd.openxmlformats-officedocument.presentationml.slide+xml"/>
  <Override PartName="/ppt/slides/slide4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31.xml" ContentType="application/vnd.openxmlformats-officedocument.presentationml.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Default Extension="rels" ContentType="application/vnd.openxmlformats-package.relationships+xml"/>
  <Override PartName="/ppt/notesSlides/notesSlide27.xml" ContentType="application/vnd.openxmlformats-officedocument.presentationml.notesSlide+xml"/>
  <Override PartName="/ppt/notesSlides/notesSlide46.xml" ContentType="application/vnd.openxmlformats-officedocument.presentationml.notesSlide+xml"/>
  <Override PartName="/ppt/slides/slide16.xml" ContentType="application/vnd.openxmlformats-officedocument.presentationml.slide+xml"/>
  <Override PartName="/ppt/slides/slide35.xml" ContentType="application/vnd.openxmlformats-officedocument.presentationml.slide+xml"/>
  <Override PartName="/ppt/slides/slide1.xml" ContentType="application/vnd.openxmlformats-officedocument.presentationml.slide+xml"/>
  <Override PartName="/ppt/notesSlides/notesSlide32.xml" ContentType="application/vnd.openxmlformats-officedocument.presentationml.notesSlide+xml"/>
  <Override PartName="/ppt/slides/slide21.xml" ContentType="application/vnd.openxmlformats-officedocument.presentationml.slide+xml"/>
  <Override PartName="/ppt/slides/slide40.xml" ContentType="application/vnd.openxmlformats-officedocument.presentationml.slide+xml"/>
  <Override PartName="/ppt/notesSlides/notesSlide15.xml" ContentType="application/vnd.openxmlformats-officedocument.presentationml.notesSlide+xml"/>
  <Override PartName="/ppt/notesSlides/notesSlide4.xml" ContentType="application/vnd.openxmlformats-officedocument.presentationml.notesSlide+xml"/>
  <Override PartName="/ppt/slides/slide39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3.xml" ContentType="application/vnd.openxmlformats-officedocument.presentationml.slideLayout+xml"/>
  <Override PartName="/ppt/slides/slide25.xml" ContentType="application/vnd.openxmlformats-officedocument.presentationml.slide+xml"/>
  <Override PartName="/ppt/slides/slide44.xml" ContentType="application/vnd.openxmlformats-officedocument.presentationml.slide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24.xml" ContentType="application/vnd.openxmlformats-officedocument.presentationml.notes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Default Extension="xml" ContentType="application/xml"/>
  <Override PartName="/ppt/tableStyles.xml" ContentType="application/vnd.openxmlformats-officedocument.presentationml.tableStyles+xml"/>
  <Override PartName="/ppt/slideLayouts/slideLayout7.xml" ContentType="application/vnd.openxmlformats-officedocument.presentationml.slideLayout+xml"/>
  <Override PartName="/ppt/notesSlides/notesSlide10.xml" ContentType="application/vnd.openxmlformats-officedocument.presentationml.notesSlide+xml"/>
  <Override PartName="/ppt/slides/slide32.xml" ContentType="application/vnd.openxmlformats-officedocument.presentationml.slide+xml"/>
  <Override PartName="/ppt/slides/slide29.xml" ContentType="application/vnd.openxmlformats-officedocument.presentationml.slide+xml"/>
  <Override PartName="/ppt/notesSlides/notesSlide43.xml" ContentType="application/vnd.openxmlformats-officedocument.presentationml.notesSlide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ppt/notesMasters/notesMaster1.xml" ContentType="application/vnd.openxmlformats-officedocument.presentationml.notesMaster+xml"/>
  <Override PartName="/ppt/notesSlides/notesSlide12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7.xml" ContentType="application/vnd.openxmlformats-officedocument.presentationml.slide+xml"/>
  <Override PartName="/ppt/slides/slide36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33.xml" ContentType="application/vnd.openxmlformats-officedocument.presentationml.notesSlide+xml"/>
  <Override PartName="/ppt/slides/slide22.xml" ContentType="application/vnd.openxmlformats-officedocument.presentationml.slide+xml"/>
  <Override PartName="/ppt/slides/slide41.xml" ContentType="application/vnd.openxmlformats-officedocument.presentationml.slide+xml"/>
  <Override PartName="/ppt/notesSlides/notesSlide1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40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26.xml" ContentType="application/vnd.openxmlformats-officedocument.presentationml.slide+xml"/>
  <Override PartName="/ppt/slides/slide45.xml" ContentType="application/vnd.openxmlformats-officedocument.presentationml.slide+xml"/>
  <Override PartName="/ppt/theme/theme4.xml" ContentType="application/vnd.openxmlformats-officedocument.them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Layouts/slideLayout13.xml" ContentType="application/vnd.openxmlformats-officedocument.presentationml.slideLayout+xml"/>
  <Override PartName="/ppt/notesSlides/notesSlide39.xml" ContentType="application/vnd.openxmlformats-officedocument.presentationml.notesSlide+xml"/>
  <Default Extension="png" ContentType="image/png"/>
  <Override PartName="/ppt/notesSlides/notesSlide25.xml" ContentType="application/vnd.openxmlformats-officedocument.presentationml.notesSlide+xml"/>
  <Override PartName="/ppt/notesSlides/notesSlide44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trictFirstAndLastChars="0" saveSubsetFonts="1" autoCompressPictures="0">
  <p:sldMasterIdLst>
    <p:sldMasterId id="2147483648" r:id="rId1"/>
    <p:sldMasterId id="2147483660" r:id="rId2"/>
    <p:sldMasterId id="2147483662" r:id="rId3"/>
  </p:sldMasterIdLst>
  <p:notesMasterIdLst>
    <p:notesMasterId r:id="rId51"/>
  </p:notesMasterIdLst>
  <p:sldIdLst>
    <p:sldId id="481" r:id="rId4"/>
    <p:sldId id="482" r:id="rId5"/>
    <p:sldId id="483" r:id="rId6"/>
    <p:sldId id="484" r:id="rId7"/>
    <p:sldId id="485" r:id="rId8"/>
    <p:sldId id="486" r:id="rId9"/>
    <p:sldId id="487" r:id="rId10"/>
    <p:sldId id="488" r:id="rId11"/>
    <p:sldId id="489" r:id="rId12"/>
    <p:sldId id="490" r:id="rId13"/>
    <p:sldId id="491" r:id="rId14"/>
    <p:sldId id="492" r:id="rId15"/>
    <p:sldId id="493" r:id="rId16"/>
    <p:sldId id="494" r:id="rId17"/>
    <p:sldId id="495" r:id="rId18"/>
    <p:sldId id="496" r:id="rId19"/>
    <p:sldId id="497" r:id="rId20"/>
    <p:sldId id="498" r:id="rId21"/>
    <p:sldId id="499" r:id="rId22"/>
    <p:sldId id="500" r:id="rId23"/>
    <p:sldId id="501" r:id="rId24"/>
    <p:sldId id="502" r:id="rId25"/>
    <p:sldId id="503" r:id="rId26"/>
    <p:sldId id="504" r:id="rId27"/>
    <p:sldId id="505" r:id="rId28"/>
    <p:sldId id="506" r:id="rId29"/>
    <p:sldId id="507" r:id="rId30"/>
    <p:sldId id="508" r:id="rId31"/>
    <p:sldId id="509" r:id="rId32"/>
    <p:sldId id="510" r:id="rId33"/>
    <p:sldId id="511" r:id="rId34"/>
    <p:sldId id="512" r:id="rId35"/>
    <p:sldId id="513" r:id="rId36"/>
    <p:sldId id="526" r:id="rId37"/>
    <p:sldId id="514" r:id="rId38"/>
    <p:sldId id="515" r:id="rId39"/>
    <p:sldId id="516" r:id="rId40"/>
    <p:sldId id="517" r:id="rId41"/>
    <p:sldId id="518" r:id="rId42"/>
    <p:sldId id="519" r:id="rId43"/>
    <p:sldId id="520" r:id="rId44"/>
    <p:sldId id="521" r:id="rId45"/>
    <p:sldId id="522" r:id="rId46"/>
    <p:sldId id="523" r:id="rId47"/>
    <p:sldId id="524" r:id="rId48"/>
    <p:sldId id="525" r:id="rId49"/>
    <p:sldId id="369" r:id="rId50"/>
  </p:sldIdLst>
  <p:sldSz cx="9144000" cy="6858000" type="screen4x3"/>
  <p:notesSz cx="9144000" cy="6858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FFFFFF"/>
    <a:srgbClr val="CCFFCC"/>
    <a:srgbClr val="0000FF"/>
    <a:srgbClr val="000000"/>
    <a:srgbClr val="CCFFFF"/>
    <a:srgbClr val="D5FFFF"/>
    <a:srgbClr val="009900"/>
    <a:srgbClr val="66FF66"/>
    <a:srgbClr val="969696"/>
    <a:srgbClr val="FFFF6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preferSingleView="1">
    <p:restoredLeft sz="32787"/>
    <p:restoredTop sz="90929"/>
  </p:normalViewPr>
  <p:slideViewPr>
    <p:cSldViewPr showGuides="1">
      <p:cViewPr>
        <p:scale>
          <a:sx n="105" d="100"/>
          <a:sy n="105" d="100"/>
        </p:scale>
        <p:origin x="-113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512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50" Type="http://schemas.openxmlformats.org/officeDocument/2006/relationships/slide" Target="slides/slide47.xml"/><Relationship Id="rId51" Type="http://schemas.openxmlformats.org/officeDocument/2006/relationships/notesMaster" Target="notesMasters/notes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18160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en-US"/>
          </a:p>
        </p:txBody>
      </p:sp>
      <p:sp>
        <p:nvSpPr>
          <p:cNvPr id="972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72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2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160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37231C64-B976-DF4A-874D-4A45D2B4256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A6C62C-AF94-8B42-AF39-302D6D4E3459}" type="slidenum">
              <a:rPr lang="en-US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52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BCF144-EEC1-3C4E-9965-B2E899F222F7}" type="slidenum">
              <a:rPr lang="en-US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4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4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8EEF56-2569-2F43-8E06-82FF948F07DA}" type="slidenum">
              <a:rPr lang="en-US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6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6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D669CE6-B1B4-7B4B-BD58-C87B62BC6796}" type="slidenum">
              <a:rPr lang="en-US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86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86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8E66D0-D7C5-0B4D-B31B-64D0FAAC6B68}" type="slidenum">
              <a:rPr lang="en-US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94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ABF133-39C1-3541-9EEB-EA1E4BA309C9}" type="slidenum">
              <a:rPr lang="en-US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174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30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31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32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33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34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124E45-F0FA-004C-9D42-200298204091}" type="slidenum">
              <a:rPr lang="en-US"/>
              <a:pPr/>
              <a:t>35</a:t>
            </a:fld>
            <a:endParaRPr lang="en-US"/>
          </a:p>
        </p:txBody>
      </p:sp>
      <p:sp>
        <p:nvSpPr>
          <p:cNvPr id="9431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31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36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37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38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39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6104004-37B1-6741-9305-4CDFA10BA871}" type="slidenum">
              <a:rPr lang="en-US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584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40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41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42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43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44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45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46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0769C9-9875-1A45-8F0C-7D076A39265C}" type="slidenum">
              <a:rPr lang="en-US"/>
              <a:pPr/>
              <a:t>47</a:t>
            </a:fld>
            <a:endParaRPr lang="en-US"/>
          </a:p>
        </p:txBody>
      </p:sp>
      <p:sp>
        <p:nvSpPr>
          <p:cNvPr id="198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BAB8CF-03FB-5247-BDA5-ECBD0B5EBED4}" type="slidenum">
              <a:rPr lang="en-US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243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4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62574E1-E489-8946-B293-2A4068BCA7D8}" type="slidenum">
              <a:rPr lang="en-US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2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CA10501-B971-214E-BC22-A69C0DE9F5E6}" type="slidenum">
              <a:rPr lang="en-US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251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25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6032359-6A29-2642-9193-79E818981B66}" type="slidenum">
              <a:rPr lang="en-US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4957302-2BCD-A846-BA3C-3AD0A30C164E}" type="slidenum">
              <a:rPr lang="en-US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046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C179319-EBCB-EC44-BABA-F5EDD1D4859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3ADE519-0466-6C45-83C1-371F2FEE7FE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9AFCF31-B35B-864A-BBDA-07E44CD9EE5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7CAE041-5BF3-8649-8E6B-15567A4A000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7394591-439B-8649-AFBE-96867185C5D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A61EE1-17C0-A242-A04D-5092C058BA2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342FA9-5BA2-D747-9E9B-4871D3B8113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79CD79F-AE13-4645-BB5C-F4C8EBB053B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889BF03-8342-BC42-8085-83863E128F7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84B822E-91A0-CC4E-B3F8-4520C0F86E4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8A20B6D-9E8A-AE49-B2C2-90792D133EA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9A3FA8A-C4FF-7F45-9603-374C8746043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ECAE457-F1C6-7341-94CD-B503F78FFC5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2F14B723-E449-EA45-A28A-5FA5DD77E738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b="0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b="0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49B409AF-2D96-BA43-BA47-19F872ACA0CC}" type="slidenum">
              <a:rPr lang="en-US" b="0">
                <a:solidFill>
                  <a:srgbClr val="000000"/>
                </a:solidFill>
              </a:rPr>
              <a:pPr/>
              <a:t>‹#›</a:t>
            </a:fld>
            <a:endParaRPr lang="en-US" b="0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+mn-lt"/>
              </a:defRPr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+mn-lt"/>
              </a:defRPr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+mn-lt"/>
              </a:defRPr>
            </a:lvl1pPr>
          </a:lstStyle>
          <a:p>
            <a:fld id="{C349C7B2-6152-2E4E-AE87-C64CA54623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slide" Target="slide2.xml"/><Relationship Id="rId5" Type="http://schemas.openxmlformats.org/officeDocument/2006/relationships/slide" Target="slide5.xml"/><Relationship Id="rId6" Type="http://schemas.openxmlformats.org/officeDocument/2006/relationships/slide" Target="slide14.xml"/><Relationship Id="rId7" Type="http://schemas.openxmlformats.org/officeDocument/2006/relationships/slide" Target="slide34.xml"/><Relationship Id="rId8" Type="http://schemas.openxmlformats.org/officeDocument/2006/relationships/slide" Target="slide35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 bwMode="auto">
          <a:xfrm>
            <a:off x="304800" y="166340"/>
            <a:ext cx="2386584" cy="2386584"/>
          </a:xfrm>
          <a:prstGeom prst="rect">
            <a:avLst/>
          </a:prstGeom>
          <a:gradFill flip="none" rotWithShape="1">
            <a:gsLst>
              <a:gs pos="0">
                <a:srgbClr val="666666"/>
              </a:gs>
              <a:gs pos="100000">
                <a:srgbClr val="CCCCCC"/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4515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67545" y="898675"/>
            <a:ext cx="5442855" cy="533400"/>
          </a:xfrm>
        </p:spPr>
        <p:txBody>
          <a:bodyPr/>
          <a:lstStyle/>
          <a:p>
            <a:pPr algn="l"/>
            <a:r>
              <a:rPr lang="en-US" sz="3600" dirty="0" smtClean="0">
                <a:solidFill>
                  <a:srgbClr val="000000"/>
                </a:solidFill>
              </a:rPr>
              <a:t>Trees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4" name="Rectangle 22"/>
          <p:cNvSpPr>
            <a:spLocks noChangeArrowheads="1"/>
          </p:cNvSpPr>
          <p:nvPr/>
        </p:nvSpPr>
        <p:spPr bwMode="auto">
          <a:xfrm>
            <a:off x="1671638" y="573088"/>
            <a:ext cx="150011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" charset="0"/>
              </a:rPr>
              <a:t>C H A P T E R  </a:t>
            </a:r>
            <a:r>
              <a:rPr lang="en-US" dirty="0" smtClean="0">
                <a:solidFill>
                  <a:srgbClr val="000000"/>
                </a:solidFill>
                <a:latin typeface="Helvetica" charset="0"/>
              </a:rPr>
              <a:t> 16</a:t>
            </a:r>
            <a:endParaRPr lang="en-US" b="0" dirty="0">
              <a:solidFill>
                <a:srgbClr val="000000"/>
              </a:solidFill>
              <a:latin typeface="Helvetica" charset="0"/>
            </a:endParaRPr>
          </a:p>
        </p:txBody>
      </p:sp>
      <p:sp>
        <p:nvSpPr>
          <p:cNvPr id="5" name="Line 23"/>
          <p:cNvSpPr>
            <a:spLocks noChangeShapeType="1"/>
          </p:cNvSpPr>
          <p:nvPr/>
        </p:nvSpPr>
        <p:spPr bwMode="auto">
          <a:xfrm flipV="1">
            <a:off x="1589088" y="885825"/>
            <a:ext cx="4951412" cy="79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6" name="Rectangle 24"/>
          <p:cNvSpPr>
            <a:spLocks noChangeArrowheads="1"/>
          </p:cNvSpPr>
          <p:nvPr/>
        </p:nvSpPr>
        <p:spPr bwMode="auto">
          <a:xfrm>
            <a:off x="2819400" y="1601405"/>
            <a:ext cx="3505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000" b="0" i="1" dirty="0" smtClean="0"/>
              <a:t>I like trees because they seem more resigned to the way they have to live than other things do.</a:t>
            </a:r>
            <a:endParaRPr lang="en-US" sz="1000" b="0" i="1" dirty="0">
              <a:solidFill>
                <a:srgbClr val="000000"/>
              </a:solidFill>
            </a:endParaRPr>
          </a:p>
        </p:txBody>
      </p:sp>
      <p:sp>
        <p:nvSpPr>
          <p:cNvPr id="7" name="Rectangle 25"/>
          <p:cNvSpPr>
            <a:spLocks noChangeArrowheads="1"/>
          </p:cNvSpPr>
          <p:nvPr/>
        </p:nvSpPr>
        <p:spPr bwMode="auto">
          <a:xfrm>
            <a:off x="4170440" y="1927294"/>
            <a:ext cx="233838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1000" b="0" dirty="0" smtClean="0">
                <a:solidFill>
                  <a:srgbClr val="000000"/>
                </a:solidFill>
              </a:rPr>
              <a:t>—</a:t>
            </a:r>
            <a:r>
              <a:rPr lang="en-US" sz="1000" b="0" dirty="0" smtClean="0"/>
              <a:t>Willa Cather, </a:t>
            </a:r>
            <a:r>
              <a:rPr lang="en-US" sz="1000" b="0" i="1" dirty="0" smtClean="0"/>
              <a:t>O Pioneers!,</a:t>
            </a:r>
            <a:r>
              <a:rPr lang="en-US" sz="1000" b="0" dirty="0" smtClean="0"/>
              <a:t> 1913</a:t>
            </a:r>
            <a:endParaRPr lang="en-US" sz="1000" b="0" dirty="0">
              <a:solidFill>
                <a:srgbClr val="000000"/>
              </a:solidFill>
            </a:endParaRPr>
          </a:p>
        </p:txBody>
      </p:sp>
      <p:pic>
        <p:nvPicPr>
          <p:cNvPr id="15" name="Picture 14" descr="ProgrammingAbstractionsCov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412" y="166340"/>
            <a:ext cx="1920240" cy="2379643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0" name="Text Box 26">
            <a:hlinkClick r:id="rId4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2895600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16.1  Family trees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  <p:sp>
        <p:nvSpPr>
          <p:cNvPr id="31" name="Text Box 27">
            <a:hlinkClick r:id="rId5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3291616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16.2  Binary search trees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  <p:sp>
        <p:nvSpPr>
          <p:cNvPr id="32" name="Text Box 28">
            <a:hlinkClick r:id="rId6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3687632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16.3  Balanced trees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  <p:sp>
        <p:nvSpPr>
          <p:cNvPr id="33" name="Text Box 29">
            <a:hlinkClick r:id="rId7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4083648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16.4  Implementing maps using </a:t>
            </a:r>
            <a:r>
              <a:rPr lang="en-US" sz="2400" b="0" u="sng" dirty="0" err="1" smtClean="0">
                <a:solidFill>
                  <a:srgbClr val="3333CC"/>
                </a:solidFill>
              </a:rPr>
              <a:t>BSTs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  <p:sp>
        <p:nvSpPr>
          <p:cNvPr id="34" name="Text Box 30">
            <a:hlinkClick r:id="rId8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4479664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 smtClean="0">
                <a:solidFill>
                  <a:srgbClr val="3333CC"/>
                </a:solidFill>
              </a:rPr>
              <a:t>16.5  Partially ordered trees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Traversal Strategies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33539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90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It is easy to write a function that performs some operation for every key in a binary search tree, because recursion makes it simple to apply that operation to each of the </a:t>
            </a:r>
            <a:r>
              <a:rPr lang="en-US" sz="2400" b="0" dirty="0" err="1">
                <a:solidFill>
                  <a:srgbClr val="000000"/>
                </a:solidFill>
              </a:rPr>
              <a:t>subtrees</a:t>
            </a:r>
            <a:r>
              <a:rPr lang="en-US" sz="2400" b="0" dirty="0">
                <a:solidFill>
                  <a:srgbClr val="000000"/>
                </a:solidFill>
              </a:rPr>
              <a:t>.</a:t>
            </a:r>
          </a:p>
          <a:p>
            <a:pPr marL="342900" indent="-342900" algn="just">
              <a:lnSpc>
                <a:spcPct val="90000"/>
              </a:lnSpc>
              <a:spcAft>
                <a:spcPct val="2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The order in which keys are processed depends on when you process the current node with respect to the recursive calls:</a:t>
            </a:r>
          </a:p>
          <a:p>
            <a:pPr marL="742950" lvl="1" indent="-285750" algn="just">
              <a:lnSpc>
                <a:spcPct val="90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If you process the current node before either recursive call, the result is a </a:t>
            </a:r>
            <a:r>
              <a:rPr lang="en-US" sz="2200" i="1" dirty="0">
                <a:solidFill>
                  <a:srgbClr val="000000"/>
                </a:solidFill>
                <a:ea typeface="ＭＳ Ｐゴシック" charset="-128"/>
              </a:rPr>
              <a:t>preorder traversal</a:t>
            </a:r>
            <a:r>
              <a:rPr lang="en-US" sz="2200" b="0" i="1" dirty="0">
                <a:solidFill>
                  <a:srgbClr val="000000"/>
                </a:solidFill>
                <a:ea typeface="ＭＳ Ｐゴシック" charset="-128"/>
              </a:rPr>
              <a:t>.</a:t>
            </a:r>
            <a:endParaRPr lang="en-US" sz="2200" b="0" dirty="0">
              <a:solidFill>
                <a:srgbClr val="000000"/>
              </a:solidFill>
              <a:ea typeface="ＭＳ Ｐゴシック" charset="-128"/>
            </a:endParaRPr>
          </a:p>
          <a:p>
            <a:pPr marL="742950" lvl="1" indent="-285750" algn="just">
              <a:lnSpc>
                <a:spcPct val="90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If you process the current node after the recursive call on the left </a:t>
            </a:r>
            <a:r>
              <a:rPr lang="en-US" sz="2200" b="0" dirty="0" err="1">
                <a:solidFill>
                  <a:srgbClr val="000000"/>
                </a:solidFill>
                <a:ea typeface="ＭＳ Ｐゴシック" charset="-128"/>
              </a:rPr>
              <a:t>subtree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 but before the recursive call on the right </a:t>
            </a:r>
            <a:r>
              <a:rPr lang="en-US" sz="2200" b="0" dirty="0" err="1">
                <a:solidFill>
                  <a:srgbClr val="000000"/>
                </a:solidFill>
                <a:ea typeface="ＭＳ Ｐゴシック" charset="-128"/>
              </a:rPr>
              <a:t>subtree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, the result is an </a:t>
            </a:r>
            <a:r>
              <a:rPr lang="en-US" sz="2200" i="1" dirty="0" err="1">
                <a:solidFill>
                  <a:srgbClr val="000000"/>
                </a:solidFill>
                <a:ea typeface="ＭＳ Ｐゴシック" charset="-128"/>
              </a:rPr>
              <a:t>inorder</a:t>
            </a:r>
            <a:r>
              <a:rPr lang="en-US" sz="2200" i="1" dirty="0">
                <a:solidFill>
                  <a:srgbClr val="000000"/>
                </a:solidFill>
                <a:ea typeface="ＭＳ Ｐゴシック" charset="-128"/>
              </a:rPr>
              <a:t> traversal</a:t>
            </a:r>
            <a:r>
              <a:rPr lang="en-US" sz="2200" b="0" i="1" dirty="0">
                <a:solidFill>
                  <a:srgbClr val="000000"/>
                </a:solidFill>
                <a:ea typeface="ＭＳ Ｐゴシック" charset="-128"/>
              </a:rPr>
              <a:t>.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  In the case of the simple BST implementation that uses strings as keys, the keys will appear in lexicographic order.</a:t>
            </a:r>
          </a:p>
          <a:p>
            <a:pPr marL="742950" lvl="1" indent="-285750" algn="just">
              <a:lnSpc>
                <a:spcPct val="90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If you process the current node after completing both recursive calls, the result is a </a:t>
            </a:r>
            <a:r>
              <a:rPr lang="en-US" sz="2200" i="1" dirty="0" err="1">
                <a:solidFill>
                  <a:srgbClr val="000000"/>
                </a:solidFill>
                <a:ea typeface="ＭＳ Ｐゴシック" charset="-128"/>
              </a:rPr>
              <a:t>postorder</a:t>
            </a:r>
            <a:r>
              <a:rPr lang="en-US" sz="2200" i="1" dirty="0">
                <a:solidFill>
                  <a:srgbClr val="000000"/>
                </a:solidFill>
                <a:ea typeface="ＭＳ Ｐゴシック" charset="-128"/>
              </a:rPr>
              <a:t> traversal</a:t>
            </a:r>
            <a:r>
              <a:rPr lang="en-US" sz="2200" b="0" i="1" dirty="0">
                <a:solidFill>
                  <a:srgbClr val="000000"/>
                </a:solidFill>
                <a:ea typeface="ＭＳ Ｐゴシック" charset="-128"/>
              </a:rPr>
              <a:t>.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  </a:t>
            </a:r>
            <a:r>
              <a:rPr lang="en-US" sz="2200" b="0" dirty="0" err="1">
                <a:solidFill>
                  <a:srgbClr val="000000"/>
                </a:solidFill>
                <a:ea typeface="ＭＳ Ｐゴシック" charset="-128"/>
              </a:rPr>
              <a:t>Postorder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 traversals are particularly useful if you are trying to free all the nodes in a tree.</a:t>
            </a:r>
            <a:endParaRPr lang="en-US" sz="2000" b="0" dirty="0">
              <a:solidFill>
                <a:srgbClr val="000000"/>
              </a:solidFill>
              <a:ea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3539" grpId="0" build="p" bldLvl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Preorder </a:t>
            </a:r>
            <a:r>
              <a:rPr lang="en-US" sz="4000" dirty="0">
                <a:solidFill>
                  <a:srgbClr val="FF0000"/>
                </a:solidFill>
              </a:rPr>
              <a:t>Traversal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1095375" y="1476377"/>
            <a:ext cx="7234238" cy="1647825"/>
            <a:chOff x="690" y="2711"/>
            <a:chExt cx="4557" cy="1038"/>
          </a:xfrm>
        </p:grpSpPr>
        <p:sp>
          <p:nvSpPr>
            <p:cNvPr id="835588" name="Text Box 4"/>
            <p:cNvSpPr txBox="1">
              <a:spLocks noChangeArrowheads="1"/>
            </p:cNvSpPr>
            <p:nvPr/>
          </p:nvSpPr>
          <p:spPr bwMode="auto">
            <a:xfrm>
              <a:off x="1440" y="3216"/>
              <a:ext cx="346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Doc</a:t>
              </a:r>
            </a:p>
          </p:txBody>
        </p:sp>
        <p:sp>
          <p:nvSpPr>
            <p:cNvPr id="835589" name="Text Box 5"/>
            <p:cNvSpPr txBox="1">
              <a:spLocks noChangeArrowheads="1"/>
            </p:cNvSpPr>
            <p:nvPr/>
          </p:nvSpPr>
          <p:spPr bwMode="auto">
            <a:xfrm>
              <a:off x="2583" y="2896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Grumpy</a:t>
              </a:r>
            </a:p>
          </p:txBody>
        </p:sp>
        <p:sp>
          <p:nvSpPr>
            <p:cNvPr id="835590" name="Text Box 6"/>
            <p:cNvSpPr txBox="1">
              <a:spLocks noChangeArrowheads="1"/>
            </p:cNvSpPr>
            <p:nvPr/>
          </p:nvSpPr>
          <p:spPr bwMode="auto">
            <a:xfrm>
              <a:off x="3952" y="3216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Sleepy</a:t>
              </a:r>
            </a:p>
          </p:txBody>
        </p:sp>
        <p:sp>
          <p:nvSpPr>
            <p:cNvPr id="835591" name="Text Box 7"/>
            <p:cNvSpPr txBox="1">
              <a:spLocks noChangeArrowheads="1"/>
            </p:cNvSpPr>
            <p:nvPr/>
          </p:nvSpPr>
          <p:spPr bwMode="auto">
            <a:xfrm>
              <a:off x="690" y="3537"/>
              <a:ext cx="654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Bashful</a:t>
              </a:r>
            </a:p>
          </p:txBody>
        </p:sp>
        <p:sp>
          <p:nvSpPr>
            <p:cNvPr id="835592" name="Text Box 8"/>
            <p:cNvSpPr txBox="1">
              <a:spLocks noChangeArrowheads="1"/>
            </p:cNvSpPr>
            <p:nvPr/>
          </p:nvSpPr>
          <p:spPr bwMode="auto">
            <a:xfrm>
              <a:off x="1948" y="3537"/>
              <a:ext cx="50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Dopey</a:t>
              </a:r>
            </a:p>
          </p:txBody>
        </p:sp>
        <p:sp>
          <p:nvSpPr>
            <p:cNvPr id="835593" name="Text Box 9"/>
            <p:cNvSpPr txBox="1">
              <a:spLocks noChangeArrowheads="1"/>
            </p:cNvSpPr>
            <p:nvPr/>
          </p:nvSpPr>
          <p:spPr bwMode="auto">
            <a:xfrm>
              <a:off x="3310" y="3537"/>
              <a:ext cx="50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Happy</a:t>
              </a:r>
            </a:p>
          </p:txBody>
        </p:sp>
        <p:sp>
          <p:nvSpPr>
            <p:cNvPr id="835594" name="Text Box 10"/>
            <p:cNvSpPr txBox="1">
              <a:spLocks noChangeArrowheads="1"/>
            </p:cNvSpPr>
            <p:nvPr/>
          </p:nvSpPr>
          <p:spPr bwMode="auto">
            <a:xfrm>
              <a:off x="4670" y="3537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Sneezy</a:t>
              </a:r>
            </a:p>
          </p:txBody>
        </p:sp>
        <p:sp>
          <p:nvSpPr>
            <p:cNvPr id="835595" name="Oval 11"/>
            <p:cNvSpPr>
              <a:spLocks noChangeArrowheads="1"/>
            </p:cNvSpPr>
            <p:nvPr/>
          </p:nvSpPr>
          <p:spPr bwMode="auto">
            <a:xfrm>
              <a:off x="864" y="2711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5596" name="AutoShape 12"/>
            <p:cNvCxnSpPr>
              <a:cxnSpLocks noChangeShapeType="1"/>
            </p:cNvCxnSpPr>
            <p:nvPr/>
          </p:nvCxnSpPr>
          <p:spPr bwMode="auto">
            <a:xfrm>
              <a:off x="911" y="2735"/>
              <a:ext cx="1961" cy="18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5597" name="AutoShape 13"/>
            <p:cNvCxnSpPr>
              <a:cxnSpLocks noChangeShapeType="1"/>
            </p:cNvCxnSpPr>
            <p:nvPr/>
          </p:nvCxnSpPr>
          <p:spPr bwMode="auto">
            <a:xfrm>
              <a:off x="3160" y="3025"/>
              <a:ext cx="1081" cy="21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5598" name="AutoShape 14"/>
            <p:cNvCxnSpPr>
              <a:cxnSpLocks noChangeShapeType="1"/>
            </p:cNvCxnSpPr>
            <p:nvPr/>
          </p:nvCxnSpPr>
          <p:spPr bwMode="auto">
            <a:xfrm>
              <a:off x="4529" y="3345"/>
              <a:ext cx="430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5599" name="AutoShape 15"/>
            <p:cNvCxnSpPr>
              <a:cxnSpLocks noChangeShapeType="1"/>
            </p:cNvCxnSpPr>
            <p:nvPr/>
          </p:nvCxnSpPr>
          <p:spPr bwMode="auto">
            <a:xfrm rot="10800000" flipV="1">
              <a:off x="1613" y="3025"/>
              <a:ext cx="970" cy="21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5600" name="AutoShape 16"/>
            <p:cNvCxnSpPr>
              <a:cxnSpLocks noChangeShapeType="1"/>
            </p:cNvCxnSpPr>
            <p:nvPr/>
          </p:nvCxnSpPr>
          <p:spPr bwMode="auto">
            <a:xfrm rot="10800000" flipV="1">
              <a:off x="1017" y="3345"/>
              <a:ext cx="423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5601" name="AutoShape 17"/>
            <p:cNvCxnSpPr>
              <a:cxnSpLocks noChangeShapeType="1"/>
            </p:cNvCxnSpPr>
            <p:nvPr/>
          </p:nvCxnSpPr>
          <p:spPr bwMode="auto">
            <a:xfrm>
              <a:off x="1786" y="3345"/>
              <a:ext cx="412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5602" name="AutoShape 18"/>
            <p:cNvCxnSpPr>
              <a:cxnSpLocks noChangeShapeType="1"/>
            </p:cNvCxnSpPr>
            <p:nvPr/>
          </p:nvCxnSpPr>
          <p:spPr bwMode="auto">
            <a:xfrm rot="10800000" flipV="1">
              <a:off x="3560" y="3345"/>
              <a:ext cx="392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sp>
        <p:nvSpPr>
          <p:cNvPr id="835610" name="Rectangle 26"/>
          <p:cNvSpPr>
            <a:spLocks noChangeArrowheads="1"/>
          </p:cNvSpPr>
          <p:nvPr/>
        </p:nvSpPr>
        <p:spPr bwMode="auto">
          <a:xfrm>
            <a:off x="444500" y="3759200"/>
            <a:ext cx="4130675" cy="163671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5611" name="Text Box 27"/>
          <p:cNvSpPr txBox="1">
            <a:spLocks noChangeArrowheads="1"/>
          </p:cNvSpPr>
          <p:nvPr/>
        </p:nvSpPr>
        <p:spPr bwMode="auto">
          <a:xfrm>
            <a:off x="482600" y="3760410"/>
            <a:ext cx="4006850" cy="16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preorderTraversal(Node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!= null)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preorderTraversal(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-&gt;left);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preorderTraversal(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-&gt;right);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pic>
        <p:nvPicPr>
          <p:cNvPr id="835624" name="Picture 40" descr="TraversalBlu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57800" y="3733800"/>
            <a:ext cx="3021013" cy="1604963"/>
          </a:xfrm>
          <a:prstGeom prst="rect">
            <a:avLst/>
          </a:prstGeom>
          <a:noFill/>
        </p:spPr>
      </p:pic>
      <p:sp>
        <p:nvSpPr>
          <p:cNvPr id="835608" name="Rectangle 24"/>
          <p:cNvSpPr>
            <a:spLocks noChangeArrowheads="1"/>
          </p:cNvSpPr>
          <p:nvPr/>
        </p:nvSpPr>
        <p:spPr bwMode="auto">
          <a:xfrm>
            <a:off x="5243513" y="3923318"/>
            <a:ext cx="823912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Grumpy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Doc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Bashful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Dopey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Sleepy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Happy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000000"/>
                </a:solidFill>
                <a:latin typeface="Courier New" charset="0"/>
              </a:rPr>
              <a:t>Sneezy</a:t>
            </a:r>
            <a:endParaRPr lang="en-US" sz="1200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5606" name="Text Box 22"/>
          <p:cNvSpPr txBox="1">
            <a:spLocks noChangeArrowheads="1"/>
          </p:cNvSpPr>
          <p:nvPr/>
        </p:nvSpPr>
        <p:spPr bwMode="auto">
          <a:xfrm>
            <a:off x="5260975" y="3709005"/>
            <a:ext cx="30099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000" dirty="0" err="1" smtClean="0">
                <a:solidFill>
                  <a:srgbClr val="000000"/>
                </a:solidFill>
                <a:latin typeface="Arial" charset="0"/>
              </a:rPr>
              <a:t>PreorderTraversal</a:t>
            </a:r>
            <a:endParaRPr lang="en-US" sz="1000" dirty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5608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63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</a:t>
            </a:r>
            <a:r>
              <a:rPr lang="en-US" sz="4000" dirty="0" err="1" smtClean="0">
                <a:solidFill>
                  <a:srgbClr val="FF0000"/>
                </a:solidFill>
              </a:rPr>
              <a:t>Inorder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4000" dirty="0">
                <a:solidFill>
                  <a:srgbClr val="FF0000"/>
                </a:solidFill>
              </a:rPr>
              <a:t>Traversal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095375" y="1476377"/>
            <a:ext cx="7234238" cy="1647825"/>
            <a:chOff x="690" y="2711"/>
            <a:chExt cx="4557" cy="1038"/>
          </a:xfrm>
        </p:grpSpPr>
        <p:sp>
          <p:nvSpPr>
            <p:cNvPr id="837636" name="Text Box 4"/>
            <p:cNvSpPr txBox="1">
              <a:spLocks noChangeArrowheads="1"/>
            </p:cNvSpPr>
            <p:nvPr/>
          </p:nvSpPr>
          <p:spPr bwMode="auto">
            <a:xfrm>
              <a:off x="1440" y="3216"/>
              <a:ext cx="346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Doc</a:t>
              </a:r>
            </a:p>
          </p:txBody>
        </p:sp>
        <p:sp>
          <p:nvSpPr>
            <p:cNvPr id="837637" name="Text Box 5"/>
            <p:cNvSpPr txBox="1">
              <a:spLocks noChangeArrowheads="1"/>
            </p:cNvSpPr>
            <p:nvPr/>
          </p:nvSpPr>
          <p:spPr bwMode="auto">
            <a:xfrm>
              <a:off x="2583" y="2896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Grumpy</a:t>
              </a:r>
            </a:p>
          </p:txBody>
        </p:sp>
        <p:sp>
          <p:nvSpPr>
            <p:cNvPr id="837638" name="Text Box 6"/>
            <p:cNvSpPr txBox="1">
              <a:spLocks noChangeArrowheads="1"/>
            </p:cNvSpPr>
            <p:nvPr/>
          </p:nvSpPr>
          <p:spPr bwMode="auto">
            <a:xfrm>
              <a:off x="3952" y="3216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Sleepy</a:t>
              </a:r>
            </a:p>
          </p:txBody>
        </p:sp>
        <p:sp>
          <p:nvSpPr>
            <p:cNvPr id="837639" name="Text Box 7"/>
            <p:cNvSpPr txBox="1">
              <a:spLocks noChangeArrowheads="1"/>
            </p:cNvSpPr>
            <p:nvPr/>
          </p:nvSpPr>
          <p:spPr bwMode="auto">
            <a:xfrm>
              <a:off x="690" y="3537"/>
              <a:ext cx="654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Bashful</a:t>
              </a:r>
            </a:p>
          </p:txBody>
        </p:sp>
        <p:sp>
          <p:nvSpPr>
            <p:cNvPr id="837640" name="Text Box 8"/>
            <p:cNvSpPr txBox="1">
              <a:spLocks noChangeArrowheads="1"/>
            </p:cNvSpPr>
            <p:nvPr/>
          </p:nvSpPr>
          <p:spPr bwMode="auto">
            <a:xfrm>
              <a:off x="1948" y="3537"/>
              <a:ext cx="50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Dopey</a:t>
              </a:r>
            </a:p>
          </p:txBody>
        </p:sp>
        <p:sp>
          <p:nvSpPr>
            <p:cNvPr id="837641" name="Text Box 9"/>
            <p:cNvSpPr txBox="1">
              <a:spLocks noChangeArrowheads="1"/>
            </p:cNvSpPr>
            <p:nvPr/>
          </p:nvSpPr>
          <p:spPr bwMode="auto">
            <a:xfrm>
              <a:off x="3310" y="3537"/>
              <a:ext cx="50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Happy</a:t>
              </a:r>
            </a:p>
          </p:txBody>
        </p:sp>
        <p:sp>
          <p:nvSpPr>
            <p:cNvPr id="837642" name="Text Box 10"/>
            <p:cNvSpPr txBox="1">
              <a:spLocks noChangeArrowheads="1"/>
            </p:cNvSpPr>
            <p:nvPr/>
          </p:nvSpPr>
          <p:spPr bwMode="auto">
            <a:xfrm>
              <a:off x="4670" y="3537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Sneezy</a:t>
              </a:r>
            </a:p>
          </p:txBody>
        </p:sp>
        <p:sp>
          <p:nvSpPr>
            <p:cNvPr id="837643" name="Oval 11"/>
            <p:cNvSpPr>
              <a:spLocks noChangeArrowheads="1"/>
            </p:cNvSpPr>
            <p:nvPr/>
          </p:nvSpPr>
          <p:spPr bwMode="auto">
            <a:xfrm>
              <a:off x="864" y="2711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7644" name="AutoShape 12"/>
            <p:cNvCxnSpPr>
              <a:cxnSpLocks noChangeShapeType="1"/>
            </p:cNvCxnSpPr>
            <p:nvPr/>
          </p:nvCxnSpPr>
          <p:spPr bwMode="auto">
            <a:xfrm>
              <a:off x="911" y="2735"/>
              <a:ext cx="1961" cy="18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7645" name="AutoShape 13"/>
            <p:cNvCxnSpPr>
              <a:cxnSpLocks noChangeShapeType="1"/>
            </p:cNvCxnSpPr>
            <p:nvPr/>
          </p:nvCxnSpPr>
          <p:spPr bwMode="auto">
            <a:xfrm>
              <a:off x="3160" y="3025"/>
              <a:ext cx="1081" cy="21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7646" name="AutoShape 14"/>
            <p:cNvCxnSpPr>
              <a:cxnSpLocks noChangeShapeType="1"/>
            </p:cNvCxnSpPr>
            <p:nvPr/>
          </p:nvCxnSpPr>
          <p:spPr bwMode="auto">
            <a:xfrm>
              <a:off x="4529" y="3345"/>
              <a:ext cx="430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7647" name="AutoShape 15"/>
            <p:cNvCxnSpPr>
              <a:cxnSpLocks noChangeShapeType="1"/>
            </p:cNvCxnSpPr>
            <p:nvPr/>
          </p:nvCxnSpPr>
          <p:spPr bwMode="auto">
            <a:xfrm rot="10800000" flipV="1">
              <a:off x="1613" y="3025"/>
              <a:ext cx="970" cy="21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7648" name="AutoShape 16"/>
            <p:cNvCxnSpPr>
              <a:cxnSpLocks noChangeShapeType="1"/>
            </p:cNvCxnSpPr>
            <p:nvPr/>
          </p:nvCxnSpPr>
          <p:spPr bwMode="auto">
            <a:xfrm rot="10800000" flipV="1">
              <a:off x="1017" y="3345"/>
              <a:ext cx="423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7649" name="AutoShape 17"/>
            <p:cNvCxnSpPr>
              <a:cxnSpLocks noChangeShapeType="1"/>
            </p:cNvCxnSpPr>
            <p:nvPr/>
          </p:nvCxnSpPr>
          <p:spPr bwMode="auto">
            <a:xfrm>
              <a:off x="1786" y="3345"/>
              <a:ext cx="412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7650" name="AutoShape 18"/>
            <p:cNvCxnSpPr>
              <a:cxnSpLocks noChangeShapeType="1"/>
            </p:cNvCxnSpPr>
            <p:nvPr/>
          </p:nvCxnSpPr>
          <p:spPr bwMode="auto">
            <a:xfrm rot="10800000" flipV="1">
              <a:off x="3560" y="3345"/>
              <a:ext cx="392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sp>
        <p:nvSpPr>
          <p:cNvPr id="837651" name="Rectangle 19"/>
          <p:cNvSpPr>
            <a:spLocks noChangeArrowheads="1"/>
          </p:cNvSpPr>
          <p:nvPr/>
        </p:nvSpPr>
        <p:spPr bwMode="auto">
          <a:xfrm>
            <a:off x="444500" y="3759200"/>
            <a:ext cx="4130675" cy="163671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7652" name="Text Box 20"/>
          <p:cNvSpPr txBox="1">
            <a:spLocks noChangeArrowheads="1"/>
          </p:cNvSpPr>
          <p:nvPr/>
        </p:nvSpPr>
        <p:spPr bwMode="auto">
          <a:xfrm>
            <a:off x="482600" y="3760410"/>
            <a:ext cx="4006850" cy="16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inorderTraversal(Node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!= null)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inorderTraversal(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-&gt;left);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inorderTraversal(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-&gt;right);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pic>
        <p:nvPicPr>
          <p:cNvPr id="837653" name="Picture 21" descr="TraversalBlu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57800" y="3733800"/>
            <a:ext cx="3021013" cy="1604963"/>
          </a:xfrm>
          <a:prstGeom prst="rect">
            <a:avLst/>
          </a:prstGeom>
          <a:noFill/>
        </p:spPr>
      </p:pic>
      <p:sp>
        <p:nvSpPr>
          <p:cNvPr id="837654" name="Rectangle 22"/>
          <p:cNvSpPr>
            <a:spLocks noChangeArrowheads="1"/>
          </p:cNvSpPr>
          <p:nvPr/>
        </p:nvSpPr>
        <p:spPr bwMode="auto">
          <a:xfrm>
            <a:off x="5243513" y="3923318"/>
            <a:ext cx="823912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Bashful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Doc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Dopey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Grumpy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Happy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Sleepy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000000"/>
                </a:solidFill>
                <a:latin typeface="Courier New" charset="0"/>
              </a:rPr>
              <a:t>Sneezy</a:t>
            </a:r>
            <a:endParaRPr lang="en-US" sz="1200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7655" name="Text Box 23"/>
          <p:cNvSpPr txBox="1">
            <a:spLocks noChangeArrowheads="1"/>
          </p:cNvSpPr>
          <p:nvPr/>
        </p:nvSpPr>
        <p:spPr bwMode="auto">
          <a:xfrm>
            <a:off x="5260975" y="3709005"/>
            <a:ext cx="30099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000" dirty="0" err="1" smtClean="0">
                <a:solidFill>
                  <a:srgbClr val="000000"/>
                </a:solidFill>
                <a:latin typeface="Arial" charset="0"/>
              </a:rPr>
              <a:t>InorderTraversal</a:t>
            </a:r>
            <a:endParaRPr lang="en-US" sz="1000" dirty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7654" grpId="0" build="allAtOnce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</a:t>
            </a:r>
            <a:r>
              <a:rPr lang="en-US" sz="4000" dirty="0" err="1" smtClean="0">
                <a:solidFill>
                  <a:srgbClr val="FF0000"/>
                </a:solidFill>
              </a:rPr>
              <a:t>Postorder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4000" dirty="0">
                <a:solidFill>
                  <a:srgbClr val="FF0000"/>
                </a:solidFill>
              </a:rPr>
              <a:t>Traversal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095375" y="1476377"/>
            <a:ext cx="7234238" cy="1647825"/>
            <a:chOff x="690" y="2711"/>
            <a:chExt cx="4557" cy="1038"/>
          </a:xfrm>
        </p:grpSpPr>
        <p:sp>
          <p:nvSpPr>
            <p:cNvPr id="839684" name="Text Box 4"/>
            <p:cNvSpPr txBox="1">
              <a:spLocks noChangeArrowheads="1"/>
            </p:cNvSpPr>
            <p:nvPr/>
          </p:nvSpPr>
          <p:spPr bwMode="auto">
            <a:xfrm>
              <a:off x="1440" y="3216"/>
              <a:ext cx="346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Doc</a:t>
              </a:r>
            </a:p>
          </p:txBody>
        </p:sp>
        <p:sp>
          <p:nvSpPr>
            <p:cNvPr id="839685" name="Text Box 5"/>
            <p:cNvSpPr txBox="1">
              <a:spLocks noChangeArrowheads="1"/>
            </p:cNvSpPr>
            <p:nvPr/>
          </p:nvSpPr>
          <p:spPr bwMode="auto">
            <a:xfrm>
              <a:off x="2583" y="2896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Grumpy</a:t>
              </a:r>
            </a:p>
          </p:txBody>
        </p:sp>
        <p:sp>
          <p:nvSpPr>
            <p:cNvPr id="839686" name="Text Box 6"/>
            <p:cNvSpPr txBox="1">
              <a:spLocks noChangeArrowheads="1"/>
            </p:cNvSpPr>
            <p:nvPr/>
          </p:nvSpPr>
          <p:spPr bwMode="auto">
            <a:xfrm>
              <a:off x="3952" y="3216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Sleepy</a:t>
              </a:r>
            </a:p>
          </p:txBody>
        </p:sp>
        <p:sp>
          <p:nvSpPr>
            <p:cNvPr id="839687" name="Text Box 7"/>
            <p:cNvSpPr txBox="1">
              <a:spLocks noChangeArrowheads="1"/>
            </p:cNvSpPr>
            <p:nvPr/>
          </p:nvSpPr>
          <p:spPr bwMode="auto">
            <a:xfrm>
              <a:off x="690" y="3537"/>
              <a:ext cx="654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Bashful</a:t>
              </a:r>
            </a:p>
          </p:txBody>
        </p:sp>
        <p:sp>
          <p:nvSpPr>
            <p:cNvPr id="839688" name="Text Box 8"/>
            <p:cNvSpPr txBox="1">
              <a:spLocks noChangeArrowheads="1"/>
            </p:cNvSpPr>
            <p:nvPr/>
          </p:nvSpPr>
          <p:spPr bwMode="auto">
            <a:xfrm>
              <a:off x="1948" y="3537"/>
              <a:ext cx="50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Dopey</a:t>
              </a:r>
            </a:p>
          </p:txBody>
        </p:sp>
        <p:sp>
          <p:nvSpPr>
            <p:cNvPr id="839689" name="Text Box 9"/>
            <p:cNvSpPr txBox="1">
              <a:spLocks noChangeArrowheads="1"/>
            </p:cNvSpPr>
            <p:nvPr/>
          </p:nvSpPr>
          <p:spPr bwMode="auto">
            <a:xfrm>
              <a:off x="3310" y="3537"/>
              <a:ext cx="50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Happy</a:t>
              </a:r>
            </a:p>
          </p:txBody>
        </p:sp>
        <p:sp>
          <p:nvSpPr>
            <p:cNvPr id="839690" name="Text Box 10"/>
            <p:cNvSpPr txBox="1">
              <a:spLocks noChangeArrowheads="1"/>
            </p:cNvSpPr>
            <p:nvPr/>
          </p:nvSpPr>
          <p:spPr bwMode="auto">
            <a:xfrm>
              <a:off x="4670" y="3537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Sneezy</a:t>
              </a:r>
            </a:p>
          </p:txBody>
        </p:sp>
        <p:sp>
          <p:nvSpPr>
            <p:cNvPr id="839691" name="Oval 11"/>
            <p:cNvSpPr>
              <a:spLocks noChangeArrowheads="1"/>
            </p:cNvSpPr>
            <p:nvPr/>
          </p:nvSpPr>
          <p:spPr bwMode="auto">
            <a:xfrm>
              <a:off x="864" y="2711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9692" name="AutoShape 12"/>
            <p:cNvCxnSpPr>
              <a:cxnSpLocks noChangeShapeType="1"/>
            </p:cNvCxnSpPr>
            <p:nvPr/>
          </p:nvCxnSpPr>
          <p:spPr bwMode="auto">
            <a:xfrm>
              <a:off x="911" y="2735"/>
              <a:ext cx="1961" cy="18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9693" name="AutoShape 13"/>
            <p:cNvCxnSpPr>
              <a:cxnSpLocks noChangeShapeType="1"/>
            </p:cNvCxnSpPr>
            <p:nvPr/>
          </p:nvCxnSpPr>
          <p:spPr bwMode="auto">
            <a:xfrm>
              <a:off x="3160" y="3025"/>
              <a:ext cx="1081" cy="21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9694" name="AutoShape 14"/>
            <p:cNvCxnSpPr>
              <a:cxnSpLocks noChangeShapeType="1"/>
            </p:cNvCxnSpPr>
            <p:nvPr/>
          </p:nvCxnSpPr>
          <p:spPr bwMode="auto">
            <a:xfrm>
              <a:off x="4529" y="3345"/>
              <a:ext cx="430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9695" name="AutoShape 15"/>
            <p:cNvCxnSpPr>
              <a:cxnSpLocks noChangeShapeType="1"/>
            </p:cNvCxnSpPr>
            <p:nvPr/>
          </p:nvCxnSpPr>
          <p:spPr bwMode="auto">
            <a:xfrm rot="10800000" flipV="1">
              <a:off x="1613" y="3025"/>
              <a:ext cx="970" cy="21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9696" name="AutoShape 16"/>
            <p:cNvCxnSpPr>
              <a:cxnSpLocks noChangeShapeType="1"/>
            </p:cNvCxnSpPr>
            <p:nvPr/>
          </p:nvCxnSpPr>
          <p:spPr bwMode="auto">
            <a:xfrm rot="10800000" flipV="1">
              <a:off x="1017" y="3345"/>
              <a:ext cx="423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9697" name="AutoShape 17"/>
            <p:cNvCxnSpPr>
              <a:cxnSpLocks noChangeShapeType="1"/>
            </p:cNvCxnSpPr>
            <p:nvPr/>
          </p:nvCxnSpPr>
          <p:spPr bwMode="auto">
            <a:xfrm>
              <a:off x="1786" y="3345"/>
              <a:ext cx="412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39698" name="AutoShape 18"/>
            <p:cNvCxnSpPr>
              <a:cxnSpLocks noChangeShapeType="1"/>
            </p:cNvCxnSpPr>
            <p:nvPr/>
          </p:nvCxnSpPr>
          <p:spPr bwMode="auto">
            <a:xfrm rot="10800000" flipV="1">
              <a:off x="3560" y="3345"/>
              <a:ext cx="392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sp>
        <p:nvSpPr>
          <p:cNvPr id="839699" name="Rectangle 19"/>
          <p:cNvSpPr>
            <a:spLocks noChangeArrowheads="1"/>
          </p:cNvSpPr>
          <p:nvPr/>
        </p:nvSpPr>
        <p:spPr bwMode="auto">
          <a:xfrm>
            <a:off x="444500" y="3759200"/>
            <a:ext cx="4130675" cy="163671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9700" name="Text Box 20"/>
          <p:cNvSpPr txBox="1">
            <a:spLocks noChangeArrowheads="1"/>
          </p:cNvSpPr>
          <p:nvPr/>
        </p:nvSpPr>
        <p:spPr bwMode="auto">
          <a:xfrm>
            <a:off x="482600" y="3760410"/>
            <a:ext cx="4006850" cy="16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postorderTraversal(Node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!= null)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postorderTraversal(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-&gt;left);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postorderTraversal(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-&gt;right);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pic>
        <p:nvPicPr>
          <p:cNvPr id="839701" name="Picture 21" descr="TraversalBlu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57800" y="3733800"/>
            <a:ext cx="3021013" cy="1604963"/>
          </a:xfrm>
          <a:prstGeom prst="rect">
            <a:avLst/>
          </a:prstGeom>
          <a:noFill/>
        </p:spPr>
      </p:pic>
      <p:sp>
        <p:nvSpPr>
          <p:cNvPr id="839702" name="Rectangle 22"/>
          <p:cNvSpPr>
            <a:spLocks noChangeArrowheads="1"/>
          </p:cNvSpPr>
          <p:nvPr/>
        </p:nvSpPr>
        <p:spPr bwMode="auto">
          <a:xfrm>
            <a:off x="5243513" y="3923318"/>
            <a:ext cx="823912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Bashful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Dopey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Doc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Happy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000000"/>
                </a:solidFill>
                <a:latin typeface="Courier New" charset="0"/>
              </a:rPr>
              <a:t>Sneezy</a:t>
            </a:r>
            <a:endParaRPr lang="en-US" sz="12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Sleepy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Grumpy</a:t>
            </a:r>
          </a:p>
        </p:txBody>
      </p:sp>
      <p:sp>
        <p:nvSpPr>
          <p:cNvPr id="839703" name="Text Box 23"/>
          <p:cNvSpPr txBox="1">
            <a:spLocks noChangeArrowheads="1"/>
          </p:cNvSpPr>
          <p:nvPr/>
        </p:nvSpPr>
        <p:spPr bwMode="auto">
          <a:xfrm>
            <a:off x="5260975" y="3709005"/>
            <a:ext cx="30099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000" dirty="0" err="1">
                <a:solidFill>
                  <a:srgbClr val="000000"/>
                </a:solidFill>
                <a:latin typeface="Arial" charset="0"/>
              </a:rPr>
              <a:t>PostorderTraversal</a:t>
            </a:r>
            <a:endParaRPr lang="en-US" sz="1000" dirty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02" grpId="0" build="allAtOnce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A Question of Balance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97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Ideally, a binary search tree containing the names of Disney’s seven dwarves would look like this:</a:t>
            </a:r>
          </a:p>
        </p:txBody>
      </p:sp>
      <p:pic>
        <p:nvPicPr>
          <p:cNvPr id="26" name="Picture 4" descr="GoodDwarfTre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19400" y="2030413"/>
            <a:ext cx="3505200" cy="1550987"/>
          </a:xfrm>
          <a:prstGeom prst="rect">
            <a:avLst/>
          </a:prstGeom>
          <a:noFill/>
        </p:spPr>
      </p:pic>
      <p:sp>
        <p:nvSpPr>
          <p:cNvPr id="27" name="Rectangle 5"/>
          <p:cNvSpPr>
            <a:spLocks noChangeArrowheads="1"/>
          </p:cNvSpPr>
          <p:nvPr/>
        </p:nvSpPr>
        <p:spPr bwMode="auto">
          <a:xfrm>
            <a:off x="482600" y="3733800"/>
            <a:ext cx="8164513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If, however, you happened to enter the names in alphabetical order, this tree would end up being a simple linked list in which all the left </a:t>
            </a:r>
            <a:r>
              <a:rPr lang="en-US" sz="2400" b="0" dirty="0" err="1">
                <a:solidFill>
                  <a:srgbClr val="000000"/>
                </a:solidFill>
                <a:latin typeface="Times New Roman"/>
                <a:cs typeface="Times New Roman"/>
              </a:rPr>
              <a:t>subtrees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were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NULL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and the right links formed a simple chain.  Algorithms on that tree would run in </a:t>
            </a:r>
            <a:r>
              <a:rPr lang="en-US" sz="2400" b="0" i="1" dirty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(</a:t>
            </a:r>
            <a:r>
              <a:rPr lang="en-US" sz="2400" b="0" i="1" dirty="0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) time instead of </a:t>
            </a:r>
            <a:r>
              <a:rPr lang="en-US" sz="2400" b="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lang="en-US" sz="2400" b="0" dirty="0" err="1">
                <a:solidFill>
                  <a:srgbClr val="000000"/>
                </a:solidFill>
                <a:latin typeface="Times New Roman"/>
                <a:cs typeface="Times New Roman"/>
              </a:rPr>
              <a:t>(log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) time.</a:t>
            </a:r>
          </a:p>
        </p:txBody>
      </p:sp>
      <p:sp>
        <p:nvSpPr>
          <p:cNvPr id="28" name="Rectangle 7"/>
          <p:cNvSpPr>
            <a:spLocks noChangeArrowheads="1"/>
          </p:cNvSpPr>
          <p:nvPr/>
        </p:nvSpPr>
        <p:spPr bwMode="auto">
          <a:xfrm>
            <a:off x="482600" y="5473700"/>
            <a:ext cx="8164513" cy="115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A binary search tree is </a:t>
            </a:r>
            <a:r>
              <a:rPr lang="en-US" sz="2400" i="1" dirty="0">
                <a:solidFill>
                  <a:srgbClr val="000000"/>
                </a:solidFill>
                <a:latin typeface="Times New Roman"/>
                <a:cs typeface="Times New Roman"/>
              </a:rPr>
              <a:t>balanced</a:t>
            </a:r>
            <a:r>
              <a:rPr lang="en-US" sz="24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if the height of its left and right </a:t>
            </a:r>
            <a:r>
              <a:rPr lang="en-US" sz="2400" b="0" dirty="0" err="1">
                <a:solidFill>
                  <a:srgbClr val="000000"/>
                </a:solidFill>
                <a:latin typeface="Times New Roman"/>
                <a:cs typeface="Times New Roman"/>
              </a:rPr>
              <a:t>subtrees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differ by at most one and if both of those </a:t>
            </a:r>
            <a:r>
              <a:rPr lang="en-US" sz="2400" b="0" dirty="0" err="1">
                <a:solidFill>
                  <a:srgbClr val="000000"/>
                </a:solidFill>
                <a:latin typeface="Times New Roman"/>
                <a:cs typeface="Times New Roman"/>
              </a:rPr>
              <a:t>subtrees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are themselves balanced.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  <p:bldP spid="2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 27"/>
          <p:cNvGrpSpPr/>
          <p:nvPr/>
        </p:nvGrpSpPr>
        <p:grpSpPr>
          <a:xfrm>
            <a:off x="2757705" y="1331685"/>
            <a:ext cx="2463810" cy="954559"/>
            <a:chOff x="2757705" y="1331685"/>
            <a:chExt cx="2463810" cy="954559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26" name="Straight Connector 25"/>
            <p:cNvCxnSpPr/>
            <p:nvPr/>
          </p:nvCxnSpPr>
          <p:spPr bwMode="auto">
            <a:xfrm flipV="1">
              <a:off x="3930952" y="187789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 flipV="1">
              <a:off x="4568372" y="188081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5" name="Oval 24"/>
            <p:cNvSpPr/>
            <p:nvPr/>
          </p:nvSpPr>
          <p:spPr bwMode="auto">
            <a:xfrm>
              <a:off x="2757705" y="1331685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0" name="AutoShape 111"/>
            <p:cNvCxnSpPr>
              <a:cxnSpLocks noChangeShapeType="1"/>
            </p:cNvCxnSpPr>
            <p:nvPr/>
          </p:nvCxnSpPr>
          <p:spPr bwMode="auto">
            <a:xfrm>
              <a:off x="2819400" y="1371600"/>
              <a:ext cx="1104900" cy="271462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3" name="Group 28"/>
          <p:cNvGrpSpPr/>
          <p:nvPr/>
        </p:nvGrpSpPr>
        <p:grpSpPr>
          <a:xfrm>
            <a:off x="4905830" y="1384348"/>
            <a:ext cx="376175" cy="380347"/>
            <a:chOff x="4905830" y="1384348"/>
            <a:chExt cx="376175" cy="380347"/>
          </a:xfrm>
        </p:grpSpPr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TextBox 11"/>
            <p:cNvSpPr txBox="1"/>
            <p:nvPr/>
          </p:nvSpPr>
          <p:spPr>
            <a:xfrm>
              <a:off x="4977205" y="1384348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 27"/>
          <p:cNvGrpSpPr/>
          <p:nvPr/>
        </p:nvGrpSpPr>
        <p:grpSpPr>
          <a:xfrm>
            <a:off x="2757705" y="1331685"/>
            <a:ext cx="2463810" cy="954559"/>
            <a:chOff x="2757705" y="1331685"/>
            <a:chExt cx="2463810" cy="954559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26" name="Straight Connector 25"/>
            <p:cNvCxnSpPr/>
            <p:nvPr/>
          </p:nvCxnSpPr>
          <p:spPr bwMode="auto">
            <a:xfrm flipV="1">
              <a:off x="3930952" y="187789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 flipV="1">
              <a:off x="4568372" y="188081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5" name="Oval 24"/>
            <p:cNvSpPr/>
            <p:nvPr/>
          </p:nvSpPr>
          <p:spPr bwMode="auto">
            <a:xfrm>
              <a:off x="2757705" y="1331685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0" name="AutoShape 111"/>
            <p:cNvCxnSpPr>
              <a:cxnSpLocks noChangeShapeType="1"/>
            </p:cNvCxnSpPr>
            <p:nvPr/>
          </p:nvCxnSpPr>
          <p:spPr bwMode="auto">
            <a:xfrm>
              <a:off x="2819400" y="1371600"/>
              <a:ext cx="1104900" cy="271462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3" name="Group 28"/>
          <p:cNvGrpSpPr/>
          <p:nvPr/>
        </p:nvGrpSpPr>
        <p:grpSpPr>
          <a:xfrm>
            <a:off x="4905830" y="1384348"/>
            <a:ext cx="376175" cy="380347"/>
            <a:chOff x="4905830" y="1384348"/>
            <a:chExt cx="376175" cy="380347"/>
          </a:xfrm>
        </p:grpSpPr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TextBox 11"/>
            <p:cNvSpPr txBox="1"/>
            <p:nvPr/>
          </p:nvSpPr>
          <p:spPr>
            <a:xfrm>
              <a:off x="4977205" y="1384348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 27"/>
          <p:cNvGrpSpPr/>
          <p:nvPr/>
        </p:nvGrpSpPr>
        <p:grpSpPr>
          <a:xfrm>
            <a:off x="2757705" y="1331685"/>
            <a:ext cx="2524300" cy="954559"/>
            <a:chOff x="2757705" y="1331685"/>
            <a:chExt cx="2524300" cy="954559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26" name="Straight Connector 25"/>
            <p:cNvCxnSpPr/>
            <p:nvPr/>
          </p:nvCxnSpPr>
          <p:spPr bwMode="auto">
            <a:xfrm flipV="1">
              <a:off x="3930952" y="187789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5" name="Oval 24"/>
            <p:cNvSpPr/>
            <p:nvPr/>
          </p:nvSpPr>
          <p:spPr bwMode="auto">
            <a:xfrm>
              <a:off x="2757705" y="1331685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0" name="AutoShape 111"/>
            <p:cNvCxnSpPr>
              <a:cxnSpLocks noChangeShapeType="1"/>
            </p:cNvCxnSpPr>
            <p:nvPr/>
          </p:nvCxnSpPr>
          <p:spPr bwMode="auto">
            <a:xfrm>
              <a:off x="2819400" y="1371600"/>
              <a:ext cx="1104900" cy="271462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TextBox 11"/>
            <p:cNvSpPr txBox="1"/>
            <p:nvPr/>
          </p:nvSpPr>
          <p:spPr>
            <a:xfrm>
              <a:off x="4977205" y="1384348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+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31" name="Rectangle 30"/>
          <p:cNvSpPr/>
          <p:nvPr/>
        </p:nvSpPr>
        <p:spPr bwMode="auto">
          <a:xfrm>
            <a:off x="5221500" y="2883261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2" name="Straight Connector 31"/>
          <p:cNvCxnSpPr>
            <a:stCxn id="31" idx="1"/>
            <a:endCxn id="31" idx="3"/>
          </p:cNvCxnSpPr>
          <p:nvPr/>
        </p:nvCxnSpPr>
        <p:spPr bwMode="auto">
          <a:xfrm rot="10800000" flipH="1">
            <a:off x="5221500" y="3302361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/>
          <p:nvPr/>
        </p:nvCxnSpPr>
        <p:spPr bwMode="auto">
          <a:xfrm rot="5400000">
            <a:off x="5661648" y="3515965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5486385" y="2862701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 flipV="1">
            <a:off x="5226337" y="331335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" name="Straight Connector 35"/>
          <p:cNvCxnSpPr/>
          <p:nvPr/>
        </p:nvCxnSpPr>
        <p:spPr bwMode="auto">
          <a:xfrm flipV="1">
            <a:off x="5863757" y="331627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Oval 36"/>
          <p:cNvSpPr/>
          <p:nvPr/>
        </p:nvSpPr>
        <p:spPr bwMode="auto">
          <a:xfrm>
            <a:off x="4855464" y="2036258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16200000" flipH="1">
            <a:off x="6201215" y="2880116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6272590" y="2819809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42" name="Straight Arrow Connector 41"/>
          <p:cNvCxnSpPr/>
          <p:nvPr/>
        </p:nvCxnSpPr>
        <p:spPr bwMode="auto">
          <a:xfrm>
            <a:off x="4886479" y="2068286"/>
            <a:ext cx="976086" cy="8065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 27"/>
          <p:cNvGrpSpPr/>
          <p:nvPr/>
        </p:nvGrpSpPr>
        <p:grpSpPr>
          <a:xfrm>
            <a:off x="2757705" y="1331685"/>
            <a:ext cx="2524300" cy="954559"/>
            <a:chOff x="2757705" y="1331685"/>
            <a:chExt cx="2524300" cy="954559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26" name="Straight Connector 25"/>
            <p:cNvCxnSpPr/>
            <p:nvPr/>
          </p:nvCxnSpPr>
          <p:spPr bwMode="auto">
            <a:xfrm flipV="1">
              <a:off x="3930952" y="187789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5" name="Oval 24"/>
            <p:cNvSpPr/>
            <p:nvPr/>
          </p:nvSpPr>
          <p:spPr bwMode="auto">
            <a:xfrm>
              <a:off x="2757705" y="1331685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0" name="AutoShape 111"/>
            <p:cNvCxnSpPr>
              <a:cxnSpLocks noChangeShapeType="1"/>
            </p:cNvCxnSpPr>
            <p:nvPr/>
          </p:nvCxnSpPr>
          <p:spPr bwMode="auto">
            <a:xfrm>
              <a:off x="2819400" y="1371600"/>
              <a:ext cx="1104900" cy="271462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TextBox 11"/>
            <p:cNvSpPr txBox="1"/>
            <p:nvPr/>
          </p:nvSpPr>
          <p:spPr>
            <a:xfrm>
              <a:off x="4977205" y="1384348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+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31" name="Rectangle 30"/>
          <p:cNvSpPr/>
          <p:nvPr/>
        </p:nvSpPr>
        <p:spPr bwMode="auto">
          <a:xfrm>
            <a:off x="5221500" y="2883261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2" name="Straight Connector 31"/>
          <p:cNvCxnSpPr>
            <a:stCxn id="31" idx="1"/>
            <a:endCxn id="31" idx="3"/>
          </p:cNvCxnSpPr>
          <p:nvPr/>
        </p:nvCxnSpPr>
        <p:spPr bwMode="auto">
          <a:xfrm rot="10800000" flipH="1">
            <a:off x="5221500" y="3302361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/>
          <p:nvPr/>
        </p:nvCxnSpPr>
        <p:spPr bwMode="auto">
          <a:xfrm rot="5400000">
            <a:off x="5661648" y="3515965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5486385" y="2862701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 flipV="1">
            <a:off x="5226337" y="331335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6" name="Straight Connector 35"/>
          <p:cNvCxnSpPr/>
          <p:nvPr/>
        </p:nvCxnSpPr>
        <p:spPr bwMode="auto">
          <a:xfrm flipV="1">
            <a:off x="5863757" y="331627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Oval 36"/>
          <p:cNvSpPr/>
          <p:nvPr/>
        </p:nvSpPr>
        <p:spPr bwMode="auto">
          <a:xfrm>
            <a:off x="4855464" y="2036258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16200000" flipH="1">
            <a:off x="6201215" y="2880116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6272590" y="2819809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42" name="Straight Arrow Connector 41"/>
          <p:cNvCxnSpPr/>
          <p:nvPr/>
        </p:nvCxnSpPr>
        <p:spPr bwMode="auto">
          <a:xfrm>
            <a:off x="4886479" y="2068286"/>
            <a:ext cx="976086" cy="8065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Trees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435" name="Rectangle 4"/>
          <p:cNvSpPr>
            <a:spLocks noChangeArrowheads="1"/>
          </p:cNvSpPr>
          <p:nvPr/>
        </p:nvSpPr>
        <p:spPr bwMode="auto">
          <a:xfrm>
            <a:off x="482600" y="1143000"/>
            <a:ext cx="8128000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In the text, the first example I use to illustrate tree structures is the royal family tree of the House of Normandy:</a:t>
            </a:r>
          </a:p>
        </p:txBody>
      </p:sp>
      <p:pic>
        <p:nvPicPr>
          <p:cNvPr id="18436" name="Picture 7" descr="NomandyWilliamHighlighted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84375" y="19939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9096" name="Picture 8" descr="NormandyAdelaLin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984375" y="19939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9097" name="Picture 9" descr="NormandySiblings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4375" y="19939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9098" name="Picture 10" descr="NormandyHenryLine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984375" y="19939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9099" name="Picture 11" descr="NomandyWilliamHighlighted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84375" y="19939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9093" name="Picture 5" descr="Normandy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984375" y="19939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29094" name="Rectangle 6"/>
          <p:cNvSpPr>
            <a:spLocks noChangeArrowheads="1"/>
          </p:cNvSpPr>
          <p:nvPr/>
        </p:nvSpPr>
        <p:spPr bwMode="auto">
          <a:xfrm>
            <a:off x="482600" y="4457700"/>
            <a:ext cx="8128000" cy="218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>
                <a:solidFill>
                  <a:srgbClr val="000000"/>
                </a:solidFill>
                <a:latin typeface="Times New Roman"/>
                <a:cs typeface="Times New Roman"/>
              </a:rPr>
              <a:t>This example is useful for defining terminology: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William I is the </a:t>
            </a:r>
            <a:r>
              <a:rPr lang="en-US" sz="2200" i="1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root</a:t>
            </a: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the tree.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Adela is a </a:t>
            </a:r>
            <a:r>
              <a:rPr lang="en-US" sz="2200" i="1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child</a:t>
            </a: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William I and the </a:t>
            </a:r>
            <a:r>
              <a:rPr lang="en-US" sz="2200" i="1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parent</a:t>
            </a: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Stephen.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Robert, William II, Adela, and Henry I are </a:t>
            </a:r>
            <a:r>
              <a:rPr lang="en-US" sz="2200" i="1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siblings</a:t>
            </a: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.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Henry II is a </a:t>
            </a:r>
            <a:r>
              <a:rPr lang="en-US" sz="2200" i="1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descendant</a:t>
            </a: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William I, Henry I, and Matilda.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William I is an </a:t>
            </a:r>
            <a:r>
              <a:rPr lang="en-US" sz="2200" i="1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ancestor</a:t>
            </a:r>
            <a:r>
              <a:rPr lang="en-US" sz="2200" b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everyone else in this tree.</a:t>
            </a:r>
            <a:endParaRPr lang="en-US" sz="2000" b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9094" grpId="0" build="p" bldLvl="2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 27"/>
          <p:cNvGrpSpPr/>
          <p:nvPr/>
        </p:nvGrpSpPr>
        <p:grpSpPr>
          <a:xfrm>
            <a:off x="2757705" y="1331685"/>
            <a:ext cx="2560585" cy="954559"/>
            <a:chOff x="2757705" y="1331685"/>
            <a:chExt cx="2560585" cy="954559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26" name="Straight Connector 25"/>
            <p:cNvCxnSpPr/>
            <p:nvPr/>
          </p:nvCxnSpPr>
          <p:spPr bwMode="auto">
            <a:xfrm flipV="1">
              <a:off x="3930952" y="187789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5" name="Oval 24"/>
            <p:cNvSpPr/>
            <p:nvPr/>
          </p:nvSpPr>
          <p:spPr bwMode="auto">
            <a:xfrm>
              <a:off x="2757705" y="1331685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0" name="AutoShape 111"/>
            <p:cNvCxnSpPr>
              <a:cxnSpLocks noChangeShapeType="1"/>
            </p:cNvCxnSpPr>
            <p:nvPr/>
          </p:nvCxnSpPr>
          <p:spPr bwMode="auto">
            <a:xfrm>
              <a:off x="2819400" y="1371600"/>
              <a:ext cx="1104900" cy="271462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TextBox 11"/>
            <p:cNvSpPr txBox="1"/>
            <p:nvPr/>
          </p:nvSpPr>
          <p:spPr>
            <a:xfrm>
              <a:off x="4913085" y="1396443"/>
              <a:ext cx="40520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0" dirty="0" smtClean="0">
                  <a:solidFill>
                    <a:srgbClr val="FF0000"/>
                  </a:solidFill>
                  <a:latin typeface="Times New Roman"/>
                  <a:cs typeface="Times New Roman"/>
                </a:rPr>
                <a:t>++</a:t>
              </a:r>
              <a:endParaRPr lang="en-US" sz="1100" b="0" dirty="0">
                <a:solidFill>
                  <a:srgbClr val="FF0000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31" name="Rectangle 30"/>
          <p:cNvSpPr/>
          <p:nvPr/>
        </p:nvSpPr>
        <p:spPr bwMode="auto">
          <a:xfrm>
            <a:off x="5221500" y="2883261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2" name="Straight Connector 31"/>
          <p:cNvCxnSpPr>
            <a:stCxn id="31" idx="1"/>
            <a:endCxn id="31" idx="3"/>
          </p:cNvCxnSpPr>
          <p:nvPr/>
        </p:nvCxnSpPr>
        <p:spPr bwMode="auto">
          <a:xfrm rot="10800000" flipH="1">
            <a:off x="5221500" y="3302361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/>
          <p:nvPr/>
        </p:nvCxnSpPr>
        <p:spPr bwMode="auto">
          <a:xfrm rot="5400000">
            <a:off x="5661648" y="3515965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5486385" y="2862701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35" name="Straight Connector 34"/>
          <p:cNvCxnSpPr/>
          <p:nvPr/>
        </p:nvCxnSpPr>
        <p:spPr bwMode="auto">
          <a:xfrm flipV="1">
            <a:off x="5226337" y="331335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Oval 36"/>
          <p:cNvSpPr/>
          <p:nvPr/>
        </p:nvSpPr>
        <p:spPr bwMode="auto">
          <a:xfrm>
            <a:off x="4855464" y="2036258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16200000" flipH="1">
            <a:off x="6201215" y="2880116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6272590" y="2819809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+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42" name="Straight Arrow Connector 41"/>
          <p:cNvCxnSpPr/>
          <p:nvPr/>
        </p:nvCxnSpPr>
        <p:spPr bwMode="auto">
          <a:xfrm>
            <a:off x="4886479" y="2068286"/>
            <a:ext cx="976086" cy="8065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8" name="Rectangle 37"/>
          <p:cNvSpPr/>
          <p:nvPr/>
        </p:nvSpPr>
        <p:spPr bwMode="auto">
          <a:xfrm>
            <a:off x="6528995" y="4315336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1" name="Straight Connector 40"/>
          <p:cNvCxnSpPr>
            <a:stCxn id="38" idx="1"/>
            <a:endCxn id="38" idx="3"/>
          </p:cNvCxnSpPr>
          <p:nvPr/>
        </p:nvCxnSpPr>
        <p:spPr bwMode="auto">
          <a:xfrm rot="10800000" flipH="1">
            <a:off x="6528995" y="4734436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/>
          <p:nvPr/>
        </p:nvCxnSpPr>
        <p:spPr bwMode="auto">
          <a:xfrm rot="5400000">
            <a:off x="6969143" y="4948040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4" name="TextBox 43"/>
          <p:cNvSpPr txBox="1"/>
          <p:nvPr/>
        </p:nvSpPr>
        <p:spPr>
          <a:xfrm>
            <a:off x="6793880" y="4294776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45" name="Straight Connector 44"/>
          <p:cNvCxnSpPr/>
          <p:nvPr/>
        </p:nvCxnSpPr>
        <p:spPr bwMode="auto">
          <a:xfrm flipV="1">
            <a:off x="6533832" y="4745426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6" name="Oval 45"/>
          <p:cNvSpPr/>
          <p:nvPr/>
        </p:nvSpPr>
        <p:spPr bwMode="auto">
          <a:xfrm>
            <a:off x="6162959" y="3468333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7" name="Straight Connector 46"/>
          <p:cNvCxnSpPr/>
          <p:nvPr/>
        </p:nvCxnSpPr>
        <p:spPr bwMode="auto">
          <a:xfrm rot="16200000" flipH="1">
            <a:off x="7508710" y="4312191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7580085" y="4251884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56" name="Straight Arrow Connector 55"/>
          <p:cNvCxnSpPr/>
          <p:nvPr/>
        </p:nvCxnSpPr>
        <p:spPr bwMode="auto">
          <a:xfrm>
            <a:off x="6193974" y="3500361"/>
            <a:ext cx="976086" cy="8065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7" name="TextBox 56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64" name="Straight Connector 63"/>
          <p:cNvCxnSpPr/>
          <p:nvPr/>
        </p:nvCxnSpPr>
        <p:spPr bwMode="auto">
          <a:xfrm flipV="1">
            <a:off x="7186990" y="4736495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2" name="Group 59"/>
          <p:cNvGrpSpPr/>
          <p:nvPr/>
        </p:nvGrpSpPr>
        <p:grpSpPr>
          <a:xfrm>
            <a:off x="3926115" y="1427240"/>
            <a:ext cx="1299755" cy="859004"/>
            <a:chOff x="3926115" y="1427240"/>
            <a:chExt cx="1299755" cy="859004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26" name="Straight Connector 25"/>
            <p:cNvCxnSpPr/>
            <p:nvPr/>
          </p:nvCxnSpPr>
          <p:spPr bwMode="auto">
            <a:xfrm flipV="1">
              <a:off x="3930952" y="187789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2" name="TextBox 11"/>
          <p:cNvSpPr txBox="1"/>
          <p:nvPr/>
        </p:nvSpPr>
        <p:spPr>
          <a:xfrm>
            <a:off x="4913085" y="1396443"/>
            <a:ext cx="4052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++</a:t>
            </a:r>
            <a:endParaRPr lang="en-US" sz="1100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grpSp>
        <p:nvGrpSpPr>
          <p:cNvPr id="3" name="Group 58"/>
          <p:cNvGrpSpPr/>
          <p:nvPr/>
        </p:nvGrpSpPr>
        <p:grpSpPr>
          <a:xfrm>
            <a:off x="4855464" y="2036258"/>
            <a:ext cx="1007101" cy="838537"/>
            <a:chOff x="4855464" y="2036258"/>
            <a:chExt cx="1007101" cy="838537"/>
          </a:xfrm>
        </p:grpSpPr>
        <p:sp>
          <p:nvSpPr>
            <p:cNvPr id="37" name="Oval 36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2" name="Straight Arrow Connector 41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4" name="Group 58"/>
          <p:cNvGrpSpPr/>
          <p:nvPr/>
        </p:nvGrpSpPr>
        <p:grpSpPr>
          <a:xfrm>
            <a:off x="3427634" y="1479390"/>
            <a:ext cx="4424596" cy="2209800"/>
            <a:chOff x="3427634" y="1479390"/>
            <a:chExt cx="4424596" cy="2209800"/>
          </a:xfrm>
        </p:grpSpPr>
        <p:sp>
          <p:nvSpPr>
            <p:cNvPr id="57" name="Oval 56"/>
            <p:cNvSpPr/>
            <p:nvPr/>
          </p:nvSpPr>
          <p:spPr bwMode="auto">
            <a:xfrm rot="2089640">
              <a:off x="3427634" y="1479390"/>
              <a:ext cx="3657600" cy="2209800"/>
            </a:xfrm>
            <a:prstGeom prst="ellipse">
              <a:avLst/>
            </a:prstGeom>
            <a:noFill/>
            <a:ln w="952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480630" y="1828800"/>
              <a:ext cx="1371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 smtClean="0">
                  <a:solidFill>
                    <a:srgbClr val="0000FF"/>
                  </a:solidFill>
                  <a:latin typeface="Times New Roman"/>
                  <a:cs typeface="Times New Roman"/>
                </a:rPr>
                <a:t>Rotate left</a:t>
              </a:r>
              <a:endParaRPr lang="en-US" sz="2000" b="0" dirty="0">
                <a:solidFill>
                  <a:srgbClr val="0000FF"/>
                </a:solidFill>
                <a:latin typeface="Times New Roman"/>
                <a:cs typeface="Times New Roman"/>
              </a:endParaRPr>
            </a:p>
          </p:txBody>
        </p:sp>
      </p:grpSp>
      <p:grpSp>
        <p:nvGrpSpPr>
          <p:cNvPr id="5" name="Group 61"/>
          <p:cNvGrpSpPr/>
          <p:nvPr/>
        </p:nvGrpSpPr>
        <p:grpSpPr>
          <a:xfrm>
            <a:off x="5221500" y="2862701"/>
            <a:ext cx="2663385" cy="2291079"/>
            <a:chOff x="5221500" y="2862701"/>
            <a:chExt cx="2663385" cy="2291079"/>
          </a:xfrm>
        </p:grpSpPr>
        <p:sp>
          <p:nvSpPr>
            <p:cNvPr id="31" name="Rectangle 30"/>
            <p:cNvSpPr/>
            <p:nvPr/>
          </p:nvSpPr>
          <p:spPr bwMode="auto">
            <a:xfrm>
              <a:off x="5221500" y="2883261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2" name="Straight Connector 31"/>
            <p:cNvCxnSpPr>
              <a:stCxn id="31" idx="1"/>
              <a:endCxn id="31" idx="3"/>
            </p:cNvCxnSpPr>
            <p:nvPr/>
          </p:nvCxnSpPr>
          <p:spPr bwMode="auto">
            <a:xfrm rot="10800000" flipH="1">
              <a:off x="5221500" y="3302361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5400000">
              <a:off x="5661648" y="3515965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5486385" y="2862701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 rot="16200000" flipH="1">
              <a:off x="6201215" y="2880116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/>
            <p:cNvSpPr/>
            <p:nvPr/>
          </p:nvSpPr>
          <p:spPr bwMode="auto">
            <a:xfrm>
              <a:off x="6528995" y="4315336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1" name="Straight Connector 40"/>
            <p:cNvCxnSpPr>
              <a:stCxn id="38" idx="1"/>
              <a:endCxn id="38" idx="3"/>
            </p:cNvCxnSpPr>
            <p:nvPr/>
          </p:nvCxnSpPr>
          <p:spPr bwMode="auto">
            <a:xfrm rot="10800000" flipH="1">
              <a:off x="6528995" y="4734436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5400000">
              <a:off x="6969143" y="4948040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4" name="TextBox 43"/>
            <p:cNvSpPr txBox="1"/>
            <p:nvPr/>
          </p:nvSpPr>
          <p:spPr>
            <a:xfrm>
              <a:off x="6793880" y="4294776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Li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V="1">
              <a:off x="6533832" y="4745426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Oval 45"/>
            <p:cNvSpPr/>
            <p:nvPr/>
          </p:nvSpPr>
          <p:spPr bwMode="auto">
            <a:xfrm>
              <a:off x="6162959" y="3468333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 bwMode="auto">
            <a:xfrm rot="16200000" flipH="1">
              <a:off x="7508710" y="4312191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5" name="TextBox 54"/>
            <p:cNvSpPr txBox="1"/>
            <p:nvPr/>
          </p:nvSpPr>
          <p:spPr>
            <a:xfrm>
              <a:off x="7580085" y="4251884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6" name="Straight Arrow Connector 55"/>
            <p:cNvCxnSpPr/>
            <p:nvPr/>
          </p:nvCxnSpPr>
          <p:spPr bwMode="auto">
            <a:xfrm>
              <a:off x="6193974" y="3500361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flipV="1">
              <a:off x="7184330" y="473649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0" name="TextBox 39"/>
          <p:cNvSpPr txBox="1"/>
          <p:nvPr/>
        </p:nvSpPr>
        <p:spPr>
          <a:xfrm>
            <a:off x="6272590" y="2819809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+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59" name="Straight Connector 58"/>
          <p:cNvCxnSpPr/>
          <p:nvPr/>
        </p:nvCxnSpPr>
        <p:spPr bwMode="auto">
          <a:xfrm flipV="1">
            <a:off x="5226337" y="331335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TextBox 60"/>
          <p:cNvSpPr txBox="1"/>
          <p:nvPr/>
        </p:nvSpPr>
        <p:spPr>
          <a:xfrm>
            <a:off x="3686625" y="2814974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977190" y="1375230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6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66" name="Straight Connector 65"/>
          <p:cNvCxnSpPr/>
          <p:nvPr/>
        </p:nvCxnSpPr>
        <p:spPr bwMode="auto">
          <a:xfrm flipV="1">
            <a:off x="3287490" y="332061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4 0.209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" y="10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4 -0.209 " pathEditMode="relative" ptsTypes="AA">
                                      <p:cBhvr>
                                        <p:cTn id="1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40" grpId="0"/>
      <p:bldP spid="61" grpId="0"/>
      <p:bldP spid="6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2" name="Group 59"/>
          <p:cNvGrpSpPr/>
          <p:nvPr/>
        </p:nvGrpSpPr>
        <p:grpSpPr>
          <a:xfrm>
            <a:off x="2639180" y="2867780"/>
            <a:ext cx="1299755" cy="859004"/>
            <a:chOff x="3926115" y="1427240"/>
            <a:chExt cx="1299755" cy="859004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61"/>
          <p:cNvGrpSpPr/>
          <p:nvPr/>
        </p:nvGrpSpPr>
        <p:grpSpPr>
          <a:xfrm>
            <a:off x="3929745" y="1432075"/>
            <a:ext cx="2663385" cy="2291079"/>
            <a:chOff x="5221500" y="2862701"/>
            <a:chExt cx="2663385" cy="2291079"/>
          </a:xfrm>
        </p:grpSpPr>
        <p:sp>
          <p:nvSpPr>
            <p:cNvPr id="31" name="Rectangle 30"/>
            <p:cNvSpPr/>
            <p:nvPr/>
          </p:nvSpPr>
          <p:spPr bwMode="auto">
            <a:xfrm>
              <a:off x="5221500" y="2883261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2" name="Straight Connector 31"/>
            <p:cNvCxnSpPr>
              <a:stCxn id="31" idx="1"/>
              <a:endCxn id="31" idx="3"/>
            </p:cNvCxnSpPr>
            <p:nvPr/>
          </p:nvCxnSpPr>
          <p:spPr bwMode="auto">
            <a:xfrm rot="10800000" flipH="1">
              <a:off x="5221500" y="3302361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5400000">
              <a:off x="5661648" y="3515965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5486385" y="2862701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 rot="16200000" flipH="1">
              <a:off x="6201215" y="2880116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/>
            <p:cNvSpPr/>
            <p:nvPr/>
          </p:nvSpPr>
          <p:spPr bwMode="auto">
            <a:xfrm>
              <a:off x="6528995" y="4315336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1" name="Straight Connector 40"/>
            <p:cNvCxnSpPr>
              <a:stCxn id="38" idx="1"/>
              <a:endCxn id="38" idx="3"/>
            </p:cNvCxnSpPr>
            <p:nvPr/>
          </p:nvCxnSpPr>
          <p:spPr bwMode="auto">
            <a:xfrm rot="10800000" flipH="1">
              <a:off x="6528995" y="4734436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5400000">
              <a:off x="6969143" y="4948040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4" name="TextBox 43"/>
            <p:cNvSpPr txBox="1"/>
            <p:nvPr/>
          </p:nvSpPr>
          <p:spPr>
            <a:xfrm>
              <a:off x="6793880" y="4294776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Li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V="1">
              <a:off x="6533832" y="4745426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Oval 45"/>
            <p:cNvSpPr/>
            <p:nvPr/>
          </p:nvSpPr>
          <p:spPr bwMode="auto">
            <a:xfrm>
              <a:off x="6162959" y="3468333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 bwMode="auto">
            <a:xfrm rot="16200000" flipH="1">
              <a:off x="7508710" y="4312191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5" name="TextBox 54"/>
            <p:cNvSpPr txBox="1"/>
            <p:nvPr/>
          </p:nvSpPr>
          <p:spPr>
            <a:xfrm>
              <a:off x="7580085" y="4251884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6" name="Straight Arrow Connector 55"/>
            <p:cNvCxnSpPr/>
            <p:nvPr/>
          </p:nvCxnSpPr>
          <p:spPr bwMode="auto">
            <a:xfrm>
              <a:off x="6193974" y="3500361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flipV="1">
              <a:off x="7184330" y="473649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1" name="TextBox 60"/>
          <p:cNvSpPr txBox="1"/>
          <p:nvPr/>
        </p:nvSpPr>
        <p:spPr>
          <a:xfrm>
            <a:off x="3686625" y="2814974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977190" y="1375230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4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66" name="Straight Connector 65"/>
          <p:cNvCxnSpPr/>
          <p:nvPr/>
        </p:nvCxnSpPr>
        <p:spPr bwMode="auto">
          <a:xfrm flipV="1">
            <a:off x="3287490" y="332061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40" name="Straight Connector 39"/>
          <p:cNvCxnSpPr/>
          <p:nvPr/>
        </p:nvCxnSpPr>
        <p:spPr bwMode="auto">
          <a:xfrm flipV="1">
            <a:off x="2654905" y="3312497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2" name="Group 59"/>
          <p:cNvGrpSpPr/>
          <p:nvPr/>
        </p:nvGrpSpPr>
        <p:grpSpPr>
          <a:xfrm>
            <a:off x="2639180" y="2867780"/>
            <a:ext cx="1299755" cy="859004"/>
            <a:chOff x="3926115" y="1427240"/>
            <a:chExt cx="1299755" cy="859004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61"/>
          <p:cNvGrpSpPr/>
          <p:nvPr/>
        </p:nvGrpSpPr>
        <p:grpSpPr>
          <a:xfrm>
            <a:off x="3917650" y="1432075"/>
            <a:ext cx="2663385" cy="2291079"/>
            <a:chOff x="5221500" y="2862701"/>
            <a:chExt cx="2663385" cy="2291079"/>
          </a:xfrm>
        </p:grpSpPr>
        <p:sp>
          <p:nvSpPr>
            <p:cNvPr id="31" name="Rectangle 30"/>
            <p:cNvSpPr/>
            <p:nvPr/>
          </p:nvSpPr>
          <p:spPr bwMode="auto">
            <a:xfrm>
              <a:off x="5221500" y="2883261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2" name="Straight Connector 31"/>
            <p:cNvCxnSpPr>
              <a:stCxn id="31" idx="1"/>
              <a:endCxn id="31" idx="3"/>
            </p:cNvCxnSpPr>
            <p:nvPr/>
          </p:nvCxnSpPr>
          <p:spPr bwMode="auto">
            <a:xfrm rot="10800000" flipH="1">
              <a:off x="5221500" y="3302361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5400000">
              <a:off x="5661648" y="3515965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5486385" y="2862701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 rot="16200000" flipH="1">
              <a:off x="6201215" y="2880116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/>
            <p:cNvSpPr/>
            <p:nvPr/>
          </p:nvSpPr>
          <p:spPr bwMode="auto">
            <a:xfrm>
              <a:off x="6528995" y="4315336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1" name="Straight Connector 40"/>
            <p:cNvCxnSpPr>
              <a:stCxn id="38" idx="1"/>
              <a:endCxn id="38" idx="3"/>
            </p:cNvCxnSpPr>
            <p:nvPr/>
          </p:nvCxnSpPr>
          <p:spPr bwMode="auto">
            <a:xfrm rot="10800000" flipH="1">
              <a:off x="6528995" y="4734436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5400000">
              <a:off x="6969143" y="4948040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4" name="TextBox 43"/>
            <p:cNvSpPr txBox="1"/>
            <p:nvPr/>
          </p:nvSpPr>
          <p:spPr>
            <a:xfrm>
              <a:off x="6793880" y="4294776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Li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V="1">
              <a:off x="6533832" y="4745426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Oval 45"/>
            <p:cNvSpPr/>
            <p:nvPr/>
          </p:nvSpPr>
          <p:spPr bwMode="auto">
            <a:xfrm>
              <a:off x="6162959" y="3468333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 bwMode="auto">
            <a:xfrm rot="16200000" flipH="1">
              <a:off x="7508710" y="4312191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5" name="TextBox 54"/>
            <p:cNvSpPr txBox="1"/>
            <p:nvPr/>
          </p:nvSpPr>
          <p:spPr>
            <a:xfrm>
              <a:off x="7580085" y="4251884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6" name="Straight Arrow Connector 55"/>
            <p:cNvCxnSpPr/>
            <p:nvPr/>
          </p:nvCxnSpPr>
          <p:spPr bwMode="auto">
            <a:xfrm>
              <a:off x="6193974" y="3500361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flipV="1">
              <a:off x="7184330" y="473649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1" name="TextBox 60"/>
          <p:cNvSpPr txBox="1"/>
          <p:nvPr/>
        </p:nvSpPr>
        <p:spPr>
          <a:xfrm>
            <a:off x="3686625" y="2814974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977190" y="1375230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4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66" name="Straight Connector 65"/>
          <p:cNvCxnSpPr/>
          <p:nvPr/>
        </p:nvCxnSpPr>
        <p:spPr bwMode="auto">
          <a:xfrm flipV="1">
            <a:off x="3287490" y="332061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grpSp>
        <p:nvGrpSpPr>
          <p:cNvPr id="5" name="Group 59"/>
          <p:cNvGrpSpPr/>
          <p:nvPr/>
        </p:nvGrpSpPr>
        <p:grpSpPr>
          <a:xfrm>
            <a:off x="1672045" y="4138990"/>
            <a:ext cx="1299755" cy="859004"/>
            <a:chOff x="3926115" y="1427240"/>
            <a:chExt cx="1299755" cy="859004"/>
          </a:xfrm>
        </p:grpSpPr>
        <p:sp>
          <p:nvSpPr>
            <p:cNvPr id="48" name="Rectangle 47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9" name="Straight Connector 48"/>
            <p:cNvCxnSpPr>
              <a:stCxn id="48" idx="1"/>
              <a:endCxn id="48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Connector 49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1" name="TextBox 50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Be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52" name="Straight Connector 51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" name="Group 58"/>
          <p:cNvGrpSpPr/>
          <p:nvPr/>
        </p:nvGrpSpPr>
        <p:grpSpPr>
          <a:xfrm flipH="1">
            <a:off x="2317931" y="3477380"/>
            <a:ext cx="704719" cy="661610"/>
            <a:chOff x="4855464" y="2036258"/>
            <a:chExt cx="704719" cy="661610"/>
          </a:xfrm>
        </p:grpSpPr>
        <p:sp>
          <p:nvSpPr>
            <p:cNvPr id="54" name="Oval 5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7" name="Straight Arrow Connector 56"/>
            <p:cNvCxnSpPr>
              <a:endCxn id="51" idx="0"/>
            </p:cNvCxnSpPr>
            <p:nvPr/>
          </p:nvCxnSpPr>
          <p:spPr bwMode="auto">
            <a:xfrm rot="10800000" flipH="1" flipV="1">
              <a:off x="4886478" y="2068286"/>
              <a:ext cx="673705" cy="62958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59" name="Straight Connector 58"/>
          <p:cNvCxnSpPr/>
          <p:nvPr/>
        </p:nvCxnSpPr>
        <p:spPr bwMode="auto">
          <a:xfrm flipV="1">
            <a:off x="2325915" y="4586949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3" name="Straight Connector 72"/>
          <p:cNvCxnSpPr/>
          <p:nvPr/>
        </p:nvCxnSpPr>
        <p:spPr bwMode="auto">
          <a:xfrm flipV="1">
            <a:off x="1676400" y="4596190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4" name="TextBox 73"/>
          <p:cNvSpPr txBox="1"/>
          <p:nvPr/>
        </p:nvSpPr>
        <p:spPr>
          <a:xfrm>
            <a:off x="2731105" y="4094893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2" name="Group 59"/>
          <p:cNvGrpSpPr/>
          <p:nvPr/>
        </p:nvGrpSpPr>
        <p:grpSpPr>
          <a:xfrm>
            <a:off x="2639180" y="2867780"/>
            <a:ext cx="1299755" cy="859004"/>
            <a:chOff x="3926115" y="1427240"/>
            <a:chExt cx="1299755" cy="859004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61"/>
          <p:cNvGrpSpPr/>
          <p:nvPr/>
        </p:nvGrpSpPr>
        <p:grpSpPr>
          <a:xfrm>
            <a:off x="3917650" y="1432075"/>
            <a:ext cx="2663385" cy="2291079"/>
            <a:chOff x="5221500" y="2862701"/>
            <a:chExt cx="2663385" cy="2291079"/>
          </a:xfrm>
        </p:grpSpPr>
        <p:sp>
          <p:nvSpPr>
            <p:cNvPr id="31" name="Rectangle 30"/>
            <p:cNvSpPr/>
            <p:nvPr/>
          </p:nvSpPr>
          <p:spPr bwMode="auto">
            <a:xfrm>
              <a:off x="5221500" y="2883261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2" name="Straight Connector 31"/>
            <p:cNvCxnSpPr>
              <a:stCxn id="31" idx="1"/>
              <a:endCxn id="31" idx="3"/>
            </p:cNvCxnSpPr>
            <p:nvPr/>
          </p:nvCxnSpPr>
          <p:spPr bwMode="auto">
            <a:xfrm rot="10800000" flipH="1">
              <a:off x="5221500" y="3302361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5400000">
              <a:off x="5661648" y="3515965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5486385" y="2862701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 rot="16200000" flipH="1">
              <a:off x="6201215" y="2880116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/>
            <p:cNvSpPr/>
            <p:nvPr/>
          </p:nvSpPr>
          <p:spPr bwMode="auto">
            <a:xfrm>
              <a:off x="6528995" y="4315336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1" name="Straight Connector 40"/>
            <p:cNvCxnSpPr>
              <a:stCxn id="38" idx="1"/>
              <a:endCxn id="38" idx="3"/>
            </p:cNvCxnSpPr>
            <p:nvPr/>
          </p:nvCxnSpPr>
          <p:spPr bwMode="auto">
            <a:xfrm rot="10800000" flipH="1">
              <a:off x="6528995" y="4734436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5400000">
              <a:off x="6969143" y="4948040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4" name="TextBox 43"/>
            <p:cNvSpPr txBox="1"/>
            <p:nvPr/>
          </p:nvSpPr>
          <p:spPr>
            <a:xfrm>
              <a:off x="6793880" y="4294776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Li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V="1">
              <a:off x="6533832" y="4745426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Oval 45"/>
            <p:cNvSpPr/>
            <p:nvPr/>
          </p:nvSpPr>
          <p:spPr bwMode="auto">
            <a:xfrm>
              <a:off x="6162959" y="3468333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 bwMode="auto">
            <a:xfrm rot="16200000" flipH="1">
              <a:off x="7508710" y="4312191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5" name="TextBox 54"/>
            <p:cNvSpPr txBox="1"/>
            <p:nvPr/>
          </p:nvSpPr>
          <p:spPr>
            <a:xfrm>
              <a:off x="7580085" y="4251884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6" name="Straight Arrow Connector 55"/>
            <p:cNvCxnSpPr/>
            <p:nvPr/>
          </p:nvCxnSpPr>
          <p:spPr bwMode="auto">
            <a:xfrm>
              <a:off x="6193974" y="3500361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flipV="1">
              <a:off x="7184330" y="473649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1" name="TextBox 60"/>
          <p:cNvSpPr txBox="1"/>
          <p:nvPr/>
        </p:nvSpPr>
        <p:spPr>
          <a:xfrm>
            <a:off x="3686625" y="2814974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977190" y="1375230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4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66" name="Straight Connector 65"/>
          <p:cNvCxnSpPr/>
          <p:nvPr/>
        </p:nvCxnSpPr>
        <p:spPr bwMode="auto">
          <a:xfrm flipV="1">
            <a:off x="3287490" y="332061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grpSp>
        <p:nvGrpSpPr>
          <p:cNvPr id="5" name="Group 59"/>
          <p:cNvGrpSpPr/>
          <p:nvPr/>
        </p:nvGrpSpPr>
        <p:grpSpPr>
          <a:xfrm>
            <a:off x="1672045" y="4138990"/>
            <a:ext cx="1299755" cy="859004"/>
            <a:chOff x="3926115" y="1427240"/>
            <a:chExt cx="1299755" cy="859004"/>
          </a:xfrm>
        </p:grpSpPr>
        <p:sp>
          <p:nvSpPr>
            <p:cNvPr id="48" name="Rectangle 47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9" name="Straight Connector 48"/>
            <p:cNvCxnSpPr>
              <a:stCxn id="48" idx="1"/>
              <a:endCxn id="48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Connector 49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1" name="TextBox 50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Be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52" name="Straight Connector 51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" name="Group 58"/>
          <p:cNvGrpSpPr/>
          <p:nvPr/>
        </p:nvGrpSpPr>
        <p:grpSpPr>
          <a:xfrm flipH="1">
            <a:off x="2317931" y="3477380"/>
            <a:ext cx="704719" cy="661610"/>
            <a:chOff x="4855464" y="2036258"/>
            <a:chExt cx="704719" cy="661610"/>
          </a:xfrm>
        </p:grpSpPr>
        <p:sp>
          <p:nvSpPr>
            <p:cNvPr id="54" name="Oval 5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7" name="Straight Arrow Connector 56"/>
            <p:cNvCxnSpPr>
              <a:endCxn id="51" idx="0"/>
            </p:cNvCxnSpPr>
            <p:nvPr/>
          </p:nvCxnSpPr>
          <p:spPr bwMode="auto">
            <a:xfrm rot="10800000" flipH="1" flipV="1">
              <a:off x="4886478" y="2068286"/>
              <a:ext cx="673705" cy="62958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59" name="Straight Connector 58"/>
          <p:cNvCxnSpPr/>
          <p:nvPr/>
        </p:nvCxnSpPr>
        <p:spPr bwMode="auto">
          <a:xfrm flipV="1">
            <a:off x="2325915" y="4586949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3" name="Straight Connector 72"/>
          <p:cNvCxnSpPr/>
          <p:nvPr/>
        </p:nvCxnSpPr>
        <p:spPr bwMode="auto">
          <a:xfrm flipV="1">
            <a:off x="1676400" y="4596190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4" name="TextBox 73"/>
          <p:cNvSpPr txBox="1"/>
          <p:nvPr/>
        </p:nvSpPr>
        <p:spPr>
          <a:xfrm>
            <a:off x="2731105" y="4094893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2" name="Group 59"/>
          <p:cNvGrpSpPr/>
          <p:nvPr/>
        </p:nvGrpSpPr>
        <p:grpSpPr>
          <a:xfrm>
            <a:off x="2639180" y="2867780"/>
            <a:ext cx="1299755" cy="859004"/>
            <a:chOff x="3926115" y="1427240"/>
            <a:chExt cx="1299755" cy="859004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1" name="Rectangle 30"/>
          <p:cNvSpPr/>
          <p:nvPr/>
        </p:nvSpPr>
        <p:spPr bwMode="auto">
          <a:xfrm>
            <a:off x="3917650" y="1452635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2" name="Straight Connector 31"/>
          <p:cNvCxnSpPr>
            <a:stCxn id="31" idx="1"/>
            <a:endCxn id="31" idx="3"/>
          </p:cNvCxnSpPr>
          <p:nvPr/>
        </p:nvCxnSpPr>
        <p:spPr bwMode="auto">
          <a:xfrm rot="10800000" flipH="1">
            <a:off x="3917650" y="1871735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/>
          <p:nvPr/>
        </p:nvCxnSpPr>
        <p:spPr bwMode="auto">
          <a:xfrm rot="5400000">
            <a:off x="4357798" y="2085339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182535" y="1432075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16200000" flipH="1">
            <a:off x="4897365" y="1449490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Rectangle 37"/>
          <p:cNvSpPr/>
          <p:nvPr/>
        </p:nvSpPr>
        <p:spPr bwMode="auto">
          <a:xfrm>
            <a:off x="5225145" y="2884710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1" name="Straight Connector 40"/>
          <p:cNvCxnSpPr>
            <a:stCxn id="38" idx="1"/>
            <a:endCxn id="38" idx="3"/>
          </p:cNvCxnSpPr>
          <p:nvPr/>
        </p:nvCxnSpPr>
        <p:spPr bwMode="auto">
          <a:xfrm rot="10800000" flipH="1">
            <a:off x="5225145" y="3303810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/>
          <p:nvPr/>
        </p:nvCxnSpPr>
        <p:spPr bwMode="auto">
          <a:xfrm rot="5400000">
            <a:off x="5665293" y="3517414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4" name="TextBox 43"/>
          <p:cNvSpPr txBox="1"/>
          <p:nvPr/>
        </p:nvSpPr>
        <p:spPr>
          <a:xfrm>
            <a:off x="5490030" y="2864150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45" name="Straight Connector 44"/>
          <p:cNvCxnSpPr/>
          <p:nvPr/>
        </p:nvCxnSpPr>
        <p:spPr bwMode="auto">
          <a:xfrm flipV="1">
            <a:off x="5229982" y="3314800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6" name="Oval 45"/>
          <p:cNvSpPr/>
          <p:nvPr/>
        </p:nvSpPr>
        <p:spPr bwMode="auto">
          <a:xfrm>
            <a:off x="4859109" y="2037707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7" name="Straight Connector 46"/>
          <p:cNvCxnSpPr/>
          <p:nvPr/>
        </p:nvCxnSpPr>
        <p:spPr bwMode="auto">
          <a:xfrm rot="16200000" flipH="1">
            <a:off x="6204860" y="2881565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6276235" y="2821258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56" name="Straight Arrow Connector 55"/>
          <p:cNvCxnSpPr/>
          <p:nvPr/>
        </p:nvCxnSpPr>
        <p:spPr bwMode="auto">
          <a:xfrm>
            <a:off x="4890124" y="2069735"/>
            <a:ext cx="976086" cy="8065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0" name="Straight Connector 59"/>
          <p:cNvCxnSpPr/>
          <p:nvPr/>
        </p:nvCxnSpPr>
        <p:spPr bwMode="auto">
          <a:xfrm flipV="1">
            <a:off x="5880480" y="3305869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TextBox 60"/>
          <p:cNvSpPr txBox="1"/>
          <p:nvPr/>
        </p:nvSpPr>
        <p:spPr>
          <a:xfrm>
            <a:off x="3605590" y="2790784"/>
            <a:ext cx="410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– –</a:t>
            </a:r>
            <a:endParaRPr lang="en-US" sz="1100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grpSp>
        <p:nvGrpSpPr>
          <p:cNvPr id="3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66" name="Straight Connector 65"/>
          <p:cNvCxnSpPr/>
          <p:nvPr/>
        </p:nvCxnSpPr>
        <p:spPr bwMode="auto">
          <a:xfrm flipV="1">
            <a:off x="3287490" y="3320611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grpSp>
        <p:nvGrpSpPr>
          <p:cNvPr id="4" name="Group 59"/>
          <p:cNvGrpSpPr/>
          <p:nvPr/>
        </p:nvGrpSpPr>
        <p:grpSpPr>
          <a:xfrm>
            <a:off x="1672045" y="4138990"/>
            <a:ext cx="1299755" cy="859004"/>
            <a:chOff x="3926115" y="1427240"/>
            <a:chExt cx="1299755" cy="859004"/>
          </a:xfrm>
        </p:grpSpPr>
        <p:sp>
          <p:nvSpPr>
            <p:cNvPr id="48" name="Rectangle 47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9" name="Straight Connector 48"/>
            <p:cNvCxnSpPr>
              <a:stCxn id="48" idx="1"/>
              <a:endCxn id="48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Connector 49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1" name="TextBox 50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Be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52" name="Straight Connector 51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" name="Group 58"/>
          <p:cNvGrpSpPr/>
          <p:nvPr/>
        </p:nvGrpSpPr>
        <p:grpSpPr>
          <a:xfrm flipH="1">
            <a:off x="2317931" y="3477380"/>
            <a:ext cx="704719" cy="661610"/>
            <a:chOff x="4855464" y="2036258"/>
            <a:chExt cx="704719" cy="661610"/>
          </a:xfrm>
        </p:grpSpPr>
        <p:sp>
          <p:nvSpPr>
            <p:cNvPr id="54" name="Oval 5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7" name="Straight Arrow Connector 56"/>
            <p:cNvCxnSpPr>
              <a:endCxn id="51" idx="0"/>
            </p:cNvCxnSpPr>
            <p:nvPr/>
          </p:nvCxnSpPr>
          <p:spPr bwMode="auto">
            <a:xfrm rot="10800000" flipH="1" flipV="1">
              <a:off x="4886478" y="2068286"/>
              <a:ext cx="673705" cy="62958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59" name="Straight Connector 58"/>
          <p:cNvCxnSpPr/>
          <p:nvPr/>
        </p:nvCxnSpPr>
        <p:spPr bwMode="auto">
          <a:xfrm flipV="1">
            <a:off x="2325915" y="4586949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4" name="TextBox 73"/>
          <p:cNvSpPr txBox="1"/>
          <p:nvPr/>
        </p:nvSpPr>
        <p:spPr>
          <a:xfrm>
            <a:off x="2731105" y="4070703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6" name="Group 59"/>
          <p:cNvGrpSpPr/>
          <p:nvPr/>
        </p:nvGrpSpPr>
        <p:grpSpPr>
          <a:xfrm>
            <a:off x="990600" y="5417216"/>
            <a:ext cx="1299755" cy="859004"/>
            <a:chOff x="3926115" y="1427240"/>
            <a:chExt cx="1299755" cy="859004"/>
          </a:xfrm>
        </p:grpSpPr>
        <p:sp>
          <p:nvSpPr>
            <p:cNvPr id="58" name="Rectangle 57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75" name="Straight Connector 74"/>
            <p:cNvCxnSpPr>
              <a:stCxn id="58" idx="1"/>
              <a:endCxn id="58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6" name="Straight Connector 75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7" name="TextBox 7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B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78" name="Straight Connector 77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82" name="TextBox 81"/>
          <p:cNvSpPr txBox="1"/>
          <p:nvPr/>
        </p:nvSpPr>
        <p:spPr>
          <a:xfrm>
            <a:off x="2049660" y="5373119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8" name="Group 58"/>
          <p:cNvGrpSpPr/>
          <p:nvPr/>
        </p:nvGrpSpPr>
        <p:grpSpPr>
          <a:xfrm flipH="1">
            <a:off x="1636486" y="4758260"/>
            <a:ext cx="415643" cy="658957"/>
            <a:chOff x="4855464" y="2036258"/>
            <a:chExt cx="415643" cy="658957"/>
          </a:xfrm>
        </p:grpSpPr>
        <p:sp>
          <p:nvSpPr>
            <p:cNvPr id="84" name="Oval 8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5" name="Straight Arrow Connector 84"/>
            <p:cNvCxnSpPr>
              <a:endCxn id="77" idx="0"/>
            </p:cNvCxnSpPr>
            <p:nvPr/>
          </p:nvCxnSpPr>
          <p:spPr bwMode="auto">
            <a:xfrm rot="16200000" flipH="1">
              <a:off x="4765328" y="2189435"/>
              <a:ext cx="626928" cy="38463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87" name="Straight Connector 86"/>
          <p:cNvCxnSpPr/>
          <p:nvPr/>
        </p:nvCxnSpPr>
        <p:spPr bwMode="auto">
          <a:xfrm flipV="1">
            <a:off x="1648580" y="5867400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8" name="Straight Connector 87"/>
          <p:cNvCxnSpPr/>
          <p:nvPr/>
        </p:nvCxnSpPr>
        <p:spPr bwMode="auto">
          <a:xfrm flipV="1">
            <a:off x="990600" y="5875865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4965095" y="1360158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FF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FF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31" name="Rectangle 30"/>
          <p:cNvSpPr/>
          <p:nvPr/>
        </p:nvSpPr>
        <p:spPr bwMode="auto">
          <a:xfrm>
            <a:off x="3917650" y="1452635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2" name="Straight Connector 31"/>
          <p:cNvCxnSpPr>
            <a:stCxn id="31" idx="1"/>
            <a:endCxn id="31" idx="3"/>
          </p:cNvCxnSpPr>
          <p:nvPr/>
        </p:nvCxnSpPr>
        <p:spPr bwMode="auto">
          <a:xfrm rot="10800000" flipH="1">
            <a:off x="3917650" y="1871735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/>
          <p:nvPr/>
        </p:nvCxnSpPr>
        <p:spPr bwMode="auto">
          <a:xfrm rot="5400000">
            <a:off x="4357798" y="2085339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182535" y="1432075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16200000" flipH="1">
            <a:off x="4897365" y="1449490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Rectangle 37"/>
          <p:cNvSpPr/>
          <p:nvPr/>
        </p:nvSpPr>
        <p:spPr bwMode="auto">
          <a:xfrm>
            <a:off x="5225145" y="2884710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1" name="Straight Connector 40"/>
          <p:cNvCxnSpPr>
            <a:stCxn id="38" idx="1"/>
            <a:endCxn id="38" idx="3"/>
          </p:cNvCxnSpPr>
          <p:nvPr/>
        </p:nvCxnSpPr>
        <p:spPr bwMode="auto">
          <a:xfrm rot="10800000" flipH="1">
            <a:off x="5225145" y="3303810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/>
          <p:nvPr/>
        </p:nvCxnSpPr>
        <p:spPr bwMode="auto">
          <a:xfrm rot="5400000">
            <a:off x="5665293" y="3517414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4" name="TextBox 43"/>
          <p:cNvSpPr txBox="1"/>
          <p:nvPr/>
        </p:nvSpPr>
        <p:spPr>
          <a:xfrm>
            <a:off x="5490030" y="2864150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45" name="Straight Connector 44"/>
          <p:cNvCxnSpPr/>
          <p:nvPr/>
        </p:nvCxnSpPr>
        <p:spPr bwMode="auto">
          <a:xfrm flipV="1">
            <a:off x="5229982" y="3314800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6" name="Oval 45"/>
          <p:cNvSpPr/>
          <p:nvPr/>
        </p:nvSpPr>
        <p:spPr bwMode="auto">
          <a:xfrm>
            <a:off x="4859109" y="2037707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7" name="Straight Connector 46"/>
          <p:cNvCxnSpPr/>
          <p:nvPr/>
        </p:nvCxnSpPr>
        <p:spPr bwMode="auto">
          <a:xfrm rot="16200000" flipH="1">
            <a:off x="6204860" y="2881565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6276235" y="2821258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56" name="Straight Arrow Connector 55"/>
          <p:cNvCxnSpPr/>
          <p:nvPr/>
        </p:nvCxnSpPr>
        <p:spPr bwMode="auto">
          <a:xfrm>
            <a:off x="4890124" y="2069735"/>
            <a:ext cx="976086" cy="8065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0" name="Straight Connector 59"/>
          <p:cNvCxnSpPr/>
          <p:nvPr/>
        </p:nvCxnSpPr>
        <p:spPr bwMode="auto">
          <a:xfrm flipV="1">
            <a:off x="5880480" y="3305869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" name="Group 93"/>
          <p:cNvGrpSpPr/>
          <p:nvPr/>
        </p:nvGrpSpPr>
        <p:grpSpPr>
          <a:xfrm>
            <a:off x="2639180" y="2867780"/>
            <a:ext cx="1299755" cy="859004"/>
            <a:chOff x="2639180" y="2867780"/>
            <a:chExt cx="1299755" cy="859004"/>
          </a:xfrm>
        </p:grpSpPr>
        <p:grpSp>
          <p:nvGrpSpPr>
            <p:cNvPr id="4" name="Group 59"/>
            <p:cNvGrpSpPr/>
            <p:nvPr/>
          </p:nvGrpSpPr>
          <p:grpSpPr>
            <a:xfrm>
              <a:off x="2639180" y="2867780"/>
              <a:ext cx="1299755" cy="859004"/>
              <a:chOff x="3926115" y="1427240"/>
              <a:chExt cx="1299755" cy="859004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11" name="Straight Connector 10"/>
              <p:cNvCxnSpPr>
                <a:stCxn id="9" idx="1"/>
                <a:endCxn id="9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Straight Connector 12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" name="TextBox 6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H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16" name="Straight Connector 15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66" name="Straight Connector 65"/>
            <p:cNvCxnSpPr/>
            <p:nvPr/>
          </p:nvCxnSpPr>
          <p:spPr bwMode="auto">
            <a:xfrm flipV="1">
              <a:off x="3287490" y="3320611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grpSp>
        <p:nvGrpSpPr>
          <p:cNvPr id="5" name="Group 58"/>
          <p:cNvGrpSpPr/>
          <p:nvPr/>
        </p:nvGrpSpPr>
        <p:grpSpPr>
          <a:xfrm flipH="1">
            <a:off x="2317931" y="3477380"/>
            <a:ext cx="704719" cy="661610"/>
            <a:chOff x="4855464" y="2036258"/>
            <a:chExt cx="704719" cy="661610"/>
          </a:xfrm>
        </p:grpSpPr>
        <p:sp>
          <p:nvSpPr>
            <p:cNvPr id="54" name="Oval 5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7" name="Straight Arrow Connector 56"/>
            <p:cNvCxnSpPr>
              <a:endCxn id="51" idx="0"/>
            </p:cNvCxnSpPr>
            <p:nvPr/>
          </p:nvCxnSpPr>
          <p:spPr bwMode="auto">
            <a:xfrm rot="10800000" flipH="1" flipV="1">
              <a:off x="4886478" y="2068286"/>
              <a:ext cx="673705" cy="62958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6" name="Group 82"/>
          <p:cNvGrpSpPr/>
          <p:nvPr/>
        </p:nvGrpSpPr>
        <p:grpSpPr>
          <a:xfrm>
            <a:off x="893840" y="4138990"/>
            <a:ext cx="2077960" cy="2139211"/>
            <a:chOff x="893840" y="4138990"/>
            <a:chExt cx="2077960" cy="2139211"/>
          </a:xfrm>
        </p:grpSpPr>
        <p:grpSp>
          <p:nvGrpSpPr>
            <p:cNvPr id="8" name="Group 59"/>
            <p:cNvGrpSpPr/>
            <p:nvPr/>
          </p:nvGrpSpPr>
          <p:grpSpPr>
            <a:xfrm>
              <a:off x="1672045" y="4138990"/>
              <a:ext cx="1299755" cy="859004"/>
              <a:chOff x="3926115" y="1427240"/>
              <a:chExt cx="1299755" cy="859004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49" name="Straight Connector 48"/>
              <p:cNvCxnSpPr>
                <a:stCxn id="48" idx="1"/>
                <a:endCxn id="48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Straight Connector 49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1" name="TextBox 50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Be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52" name="Straight Connector 51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0" name="Group 59"/>
            <p:cNvGrpSpPr/>
            <p:nvPr/>
          </p:nvGrpSpPr>
          <p:grpSpPr>
            <a:xfrm>
              <a:off x="893840" y="5417216"/>
              <a:ext cx="1299755" cy="859004"/>
              <a:chOff x="3829355" y="1427240"/>
              <a:chExt cx="1299755" cy="859004"/>
            </a:xfrm>
          </p:grpSpPr>
          <p:sp>
            <p:nvSpPr>
              <p:cNvPr id="58" name="Rectangle 57"/>
              <p:cNvSpPr/>
              <p:nvPr/>
            </p:nvSpPr>
            <p:spPr bwMode="auto">
              <a:xfrm>
                <a:off x="382935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75" name="Straight Connector 74"/>
              <p:cNvCxnSpPr>
                <a:stCxn id="58" idx="1"/>
                <a:endCxn id="58" idx="3"/>
              </p:cNvCxnSpPr>
              <p:nvPr/>
            </p:nvCxnSpPr>
            <p:spPr bwMode="auto">
              <a:xfrm rot="10800000" flipH="1">
                <a:off x="382935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rot="5400000">
                <a:off x="426950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7" name="TextBox 76"/>
              <p:cNvSpPr txBox="1"/>
              <p:nvPr/>
            </p:nvSpPr>
            <p:spPr>
              <a:xfrm>
                <a:off x="409424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78" name="Straight Connector 77"/>
              <p:cNvCxnSpPr/>
              <p:nvPr/>
            </p:nvCxnSpPr>
            <p:spPr bwMode="auto">
              <a:xfrm rot="16200000" flipH="1">
                <a:off x="480907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82" name="TextBox 81"/>
            <p:cNvSpPr txBox="1"/>
            <p:nvPr/>
          </p:nvSpPr>
          <p:spPr>
            <a:xfrm>
              <a:off x="1940805" y="5373119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grpSp>
          <p:nvGrpSpPr>
            <p:cNvPr id="12" name="Group 58"/>
            <p:cNvGrpSpPr/>
            <p:nvPr/>
          </p:nvGrpSpPr>
          <p:grpSpPr>
            <a:xfrm flipH="1">
              <a:off x="1539726" y="4758260"/>
              <a:ext cx="512403" cy="658956"/>
              <a:chOff x="4855464" y="2036258"/>
              <a:chExt cx="512403" cy="658956"/>
            </a:xfrm>
          </p:grpSpPr>
          <p:sp>
            <p:nvSpPr>
              <p:cNvPr id="84" name="Oval 83"/>
              <p:cNvSpPr/>
              <p:nvPr/>
            </p:nvSpPr>
            <p:spPr bwMode="auto">
              <a:xfrm>
                <a:off x="4855464" y="2036258"/>
                <a:ext cx="72571" cy="73152"/>
              </a:xfrm>
              <a:prstGeom prst="ellipse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85" name="Straight Arrow Connector 84"/>
              <p:cNvCxnSpPr>
                <a:stCxn id="84" idx="5"/>
                <a:endCxn id="77" idx="0"/>
              </p:cNvCxnSpPr>
              <p:nvPr/>
            </p:nvCxnSpPr>
            <p:spPr bwMode="auto">
              <a:xfrm rot="16200000" flipH="1">
                <a:off x="4844378" y="2171725"/>
                <a:ext cx="596517" cy="450461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cxnSp>
          <p:nvCxnSpPr>
            <p:cNvPr id="87" name="Straight Connector 86"/>
            <p:cNvCxnSpPr/>
            <p:nvPr/>
          </p:nvCxnSpPr>
          <p:spPr bwMode="auto">
            <a:xfrm flipV="1">
              <a:off x="1551820" y="586740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Straight Connector 87"/>
            <p:cNvCxnSpPr/>
            <p:nvPr/>
          </p:nvCxnSpPr>
          <p:spPr bwMode="auto">
            <a:xfrm flipV="1">
              <a:off x="893840" y="587586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2" name="TextBox 61"/>
          <p:cNvSpPr txBox="1"/>
          <p:nvPr/>
        </p:nvSpPr>
        <p:spPr>
          <a:xfrm>
            <a:off x="4965095" y="1360158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731105" y="4070703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25" name="Oval 124"/>
          <p:cNvSpPr/>
          <p:nvPr/>
        </p:nvSpPr>
        <p:spPr bwMode="auto">
          <a:xfrm>
            <a:off x="3569305" y="3489138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126" name="Straight Arrow Connector 125"/>
          <p:cNvCxnSpPr/>
          <p:nvPr/>
        </p:nvCxnSpPr>
        <p:spPr bwMode="auto">
          <a:xfrm rot="16200000" flipH="1">
            <a:off x="3524457" y="3597028"/>
            <a:ext cx="615406" cy="46368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8" name="Straight Connector 127"/>
          <p:cNvCxnSpPr/>
          <p:nvPr/>
        </p:nvCxnSpPr>
        <p:spPr bwMode="auto">
          <a:xfrm flipV="1">
            <a:off x="2325915" y="4584095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2" name="Straight Connector 131"/>
          <p:cNvCxnSpPr/>
          <p:nvPr/>
        </p:nvCxnSpPr>
        <p:spPr bwMode="auto">
          <a:xfrm flipV="1">
            <a:off x="3429000" y="4590288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3" name="TextBox 132"/>
          <p:cNvSpPr txBox="1"/>
          <p:nvPr/>
        </p:nvSpPr>
        <p:spPr>
          <a:xfrm>
            <a:off x="3681790" y="2819400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4471580" y="4090610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605590" y="2790784"/>
            <a:ext cx="410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– –</a:t>
            </a:r>
            <a:endParaRPr lang="en-US" sz="1100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grpSp>
        <p:nvGrpSpPr>
          <p:cNvPr id="14" name="Group 134"/>
          <p:cNvGrpSpPr/>
          <p:nvPr/>
        </p:nvGrpSpPr>
        <p:grpSpPr>
          <a:xfrm>
            <a:off x="1548191" y="2831495"/>
            <a:ext cx="3252410" cy="2197705"/>
            <a:chOff x="1548191" y="2831495"/>
            <a:chExt cx="3252410" cy="2197705"/>
          </a:xfrm>
        </p:grpSpPr>
        <p:sp>
          <p:nvSpPr>
            <p:cNvPr id="136" name="Rectangle 135"/>
            <p:cNvSpPr/>
            <p:nvPr/>
          </p:nvSpPr>
          <p:spPr bwMode="auto">
            <a:xfrm>
              <a:off x="1548191" y="2866571"/>
              <a:ext cx="3252410" cy="2162629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grpSp>
          <p:nvGrpSpPr>
            <p:cNvPr id="15" name="Group 116"/>
            <p:cNvGrpSpPr/>
            <p:nvPr/>
          </p:nvGrpSpPr>
          <p:grpSpPr>
            <a:xfrm>
              <a:off x="1847088" y="2831495"/>
              <a:ext cx="2925692" cy="2178932"/>
              <a:chOff x="1847088" y="2831495"/>
              <a:chExt cx="2925692" cy="2178932"/>
            </a:xfrm>
          </p:grpSpPr>
          <p:grpSp>
            <p:nvGrpSpPr>
              <p:cNvPr id="17" name="Group 93"/>
              <p:cNvGrpSpPr/>
              <p:nvPr/>
            </p:nvGrpSpPr>
            <p:grpSpPr>
              <a:xfrm>
                <a:off x="3419856" y="4133088"/>
                <a:ext cx="1299755" cy="859004"/>
                <a:chOff x="2639180" y="2867780"/>
                <a:chExt cx="1299755" cy="859004"/>
              </a:xfrm>
            </p:grpSpPr>
            <p:grpSp>
              <p:nvGrpSpPr>
                <p:cNvPr id="18" name="Group 59"/>
                <p:cNvGrpSpPr/>
                <p:nvPr/>
              </p:nvGrpSpPr>
              <p:grpSpPr>
                <a:xfrm>
                  <a:off x="2639180" y="2867780"/>
                  <a:ext cx="1299755" cy="859004"/>
                  <a:chOff x="3926115" y="1427240"/>
                  <a:chExt cx="1299755" cy="859004"/>
                </a:xfrm>
              </p:grpSpPr>
              <p:sp>
                <p:nvSpPr>
                  <p:cNvPr id="165" name="Rectangle 164"/>
                  <p:cNvSpPr/>
                  <p:nvPr/>
                </p:nvSpPr>
                <p:spPr bwMode="auto">
                  <a:xfrm>
                    <a:off x="3926115" y="1447800"/>
                    <a:ext cx="1295400" cy="838200"/>
                  </a:xfrm>
                  <a:prstGeom prst="rect">
                    <a:avLst/>
                  </a:prstGeom>
                  <a:solidFill>
                    <a:srgbClr val="FFFFFF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1600">
                      <a:solidFill>
                        <a:srgbClr val="000000"/>
                      </a:solidFill>
                      <a:latin typeface="Courier New" charset="0"/>
                    </a:endParaRPr>
                  </a:p>
                </p:txBody>
              </p:sp>
              <p:cxnSp>
                <p:nvCxnSpPr>
                  <p:cNvPr id="166" name="Straight Connector 10"/>
                  <p:cNvCxnSpPr>
                    <a:stCxn id="165" idx="1"/>
                    <a:endCxn id="165" idx="3"/>
                  </p:cNvCxnSpPr>
                  <p:nvPr/>
                </p:nvCxnSpPr>
                <p:spPr bwMode="auto">
                  <a:xfrm rot="10800000" flipH="1">
                    <a:off x="3926115" y="1866900"/>
                    <a:ext cx="1295400" cy="1588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67" name="Straight Connector 12"/>
                  <p:cNvCxnSpPr/>
                  <p:nvPr/>
                </p:nvCxnSpPr>
                <p:spPr bwMode="auto">
                  <a:xfrm rot="5400000">
                    <a:off x="4366263" y="2080504"/>
                    <a:ext cx="411480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sp>
                <p:nvSpPr>
                  <p:cNvPr id="168" name="TextBox 167"/>
                  <p:cNvSpPr txBox="1"/>
                  <p:nvPr/>
                </p:nvSpPr>
                <p:spPr>
                  <a:xfrm>
                    <a:off x="4191000" y="1427240"/>
                    <a:ext cx="76200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400" b="0" dirty="0" smtClean="0">
                        <a:solidFill>
                          <a:srgbClr val="000000"/>
                        </a:solidFill>
                        <a:latin typeface="Helvetica Neue"/>
                        <a:cs typeface="Helvetica Neue"/>
                      </a:rPr>
                      <a:t>H</a:t>
                    </a:r>
                    <a:endParaRPr lang="en-US" sz="2400" b="0" dirty="0">
                      <a:solidFill>
                        <a:srgbClr val="000000"/>
                      </a:solidFill>
                      <a:latin typeface="Helvetica Neue"/>
                      <a:cs typeface="Helvetica Neue"/>
                    </a:endParaRPr>
                  </a:p>
                </p:txBody>
              </p:sp>
              <p:cxnSp>
                <p:nvCxnSpPr>
                  <p:cNvPr id="169" name="Straight Connector 168"/>
                  <p:cNvCxnSpPr/>
                  <p:nvPr/>
                </p:nvCxnSpPr>
                <p:spPr bwMode="auto">
                  <a:xfrm rot="16200000" flipH="1">
                    <a:off x="4905830" y="1444655"/>
                    <a:ext cx="320040" cy="32004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rgbClr val="6666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64" name="Straight Connector 163"/>
                <p:cNvCxnSpPr/>
                <p:nvPr/>
              </p:nvCxnSpPr>
              <p:spPr bwMode="auto">
                <a:xfrm flipV="1">
                  <a:off x="3287490" y="3320611"/>
                  <a:ext cx="640080" cy="402336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19" name="Group 82"/>
              <p:cNvGrpSpPr/>
              <p:nvPr/>
            </p:nvGrpSpPr>
            <p:grpSpPr>
              <a:xfrm>
                <a:off x="1847088" y="2871216"/>
                <a:ext cx="2077960" cy="2139211"/>
                <a:chOff x="893840" y="4138990"/>
                <a:chExt cx="2077960" cy="2139211"/>
              </a:xfrm>
            </p:grpSpPr>
            <p:grpSp>
              <p:nvGrpSpPr>
                <p:cNvPr id="20" name="Group 59"/>
                <p:cNvGrpSpPr/>
                <p:nvPr/>
              </p:nvGrpSpPr>
              <p:grpSpPr>
                <a:xfrm>
                  <a:off x="1672045" y="4138990"/>
                  <a:ext cx="1299755" cy="859004"/>
                  <a:chOff x="3926115" y="1427240"/>
                  <a:chExt cx="1299755" cy="859004"/>
                </a:xfrm>
              </p:grpSpPr>
              <p:sp>
                <p:nvSpPr>
                  <p:cNvPr id="158" name="Rectangle 157"/>
                  <p:cNvSpPr/>
                  <p:nvPr/>
                </p:nvSpPr>
                <p:spPr bwMode="auto">
                  <a:xfrm>
                    <a:off x="3926115" y="1447800"/>
                    <a:ext cx="1295400" cy="838200"/>
                  </a:xfrm>
                  <a:prstGeom prst="rect">
                    <a:avLst/>
                  </a:prstGeom>
                  <a:solidFill>
                    <a:srgbClr val="FFFFFF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1600">
                      <a:solidFill>
                        <a:srgbClr val="000000"/>
                      </a:solidFill>
                      <a:latin typeface="Courier New" charset="0"/>
                    </a:endParaRPr>
                  </a:p>
                </p:txBody>
              </p:sp>
              <p:cxnSp>
                <p:nvCxnSpPr>
                  <p:cNvPr id="159" name="Straight Connector 158"/>
                  <p:cNvCxnSpPr>
                    <a:stCxn id="158" idx="1"/>
                    <a:endCxn id="158" idx="3"/>
                  </p:cNvCxnSpPr>
                  <p:nvPr/>
                </p:nvCxnSpPr>
                <p:spPr bwMode="auto">
                  <a:xfrm rot="10800000" flipH="1">
                    <a:off x="3926115" y="1866900"/>
                    <a:ext cx="1295400" cy="1588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60" name="Straight Connector 159"/>
                  <p:cNvCxnSpPr/>
                  <p:nvPr/>
                </p:nvCxnSpPr>
                <p:spPr bwMode="auto">
                  <a:xfrm rot="5400000">
                    <a:off x="4366263" y="2080504"/>
                    <a:ext cx="411480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sp>
                <p:nvSpPr>
                  <p:cNvPr id="161" name="TextBox 160"/>
                  <p:cNvSpPr txBox="1"/>
                  <p:nvPr/>
                </p:nvSpPr>
                <p:spPr>
                  <a:xfrm>
                    <a:off x="4191000" y="1427240"/>
                    <a:ext cx="76200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400" b="0" dirty="0" smtClean="0">
                        <a:solidFill>
                          <a:srgbClr val="000000"/>
                        </a:solidFill>
                        <a:latin typeface="Helvetica Neue"/>
                        <a:cs typeface="Helvetica Neue"/>
                      </a:rPr>
                      <a:t>Be</a:t>
                    </a:r>
                    <a:endParaRPr lang="en-US" sz="2400" b="0" dirty="0">
                      <a:solidFill>
                        <a:srgbClr val="000000"/>
                      </a:solidFill>
                      <a:latin typeface="Helvetica Neue"/>
                      <a:cs typeface="Helvetica Neue"/>
                    </a:endParaRPr>
                  </a:p>
                </p:txBody>
              </p:sp>
              <p:cxnSp>
                <p:nvCxnSpPr>
                  <p:cNvPr id="162" name="Straight Connector 161"/>
                  <p:cNvCxnSpPr/>
                  <p:nvPr/>
                </p:nvCxnSpPr>
                <p:spPr bwMode="auto">
                  <a:xfrm rot="16200000" flipH="1">
                    <a:off x="4905830" y="1444655"/>
                    <a:ext cx="320040" cy="32004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rgbClr val="6666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grpSp>
              <p:nvGrpSpPr>
                <p:cNvPr id="21" name="Group 59"/>
                <p:cNvGrpSpPr/>
                <p:nvPr/>
              </p:nvGrpSpPr>
              <p:grpSpPr>
                <a:xfrm>
                  <a:off x="893840" y="5417216"/>
                  <a:ext cx="1299755" cy="859004"/>
                  <a:chOff x="3829355" y="1427240"/>
                  <a:chExt cx="1299755" cy="859004"/>
                </a:xfrm>
              </p:grpSpPr>
              <p:sp>
                <p:nvSpPr>
                  <p:cNvPr id="153" name="Rectangle 152"/>
                  <p:cNvSpPr/>
                  <p:nvPr/>
                </p:nvSpPr>
                <p:spPr bwMode="auto">
                  <a:xfrm>
                    <a:off x="3829355" y="1447800"/>
                    <a:ext cx="1295400" cy="838200"/>
                  </a:xfrm>
                  <a:prstGeom prst="rect">
                    <a:avLst/>
                  </a:prstGeom>
                  <a:solidFill>
                    <a:srgbClr val="FFFFFF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1600">
                      <a:solidFill>
                        <a:srgbClr val="000000"/>
                      </a:solidFill>
                      <a:latin typeface="Courier New" charset="0"/>
                    </a:endParaRPr>
                  </a:p>
                </p:txBody>
              </p:sp>
              <p:cxnSp>
                <p:nvCxnSpPr>
                  <p:cNvPr id="154" name="Straight Connector 153"/>
                  <p:cNvCxnSpPr>
                    <a:stCxn id="153" idx="1"/>
                    <a:endCxn id="153" idx="3"/>
                  </p:cNvCxnSpPr>
                  <p:nvPr/>
                </p:nvCxnSpPr>
                <p:spPr bwMode="auto">
                  <a:xfrm rot="10800000" flipH="1">
                    <a:off x="3829355" y="1866900"/>
                    <a:ext cx="1295400" cy="1588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55" name="Straight Connector 154"/>
                  <p:cNvCxnSpPr/>
                  <p:nvPr/>
                </p:nvCxnSpPr>
                <p:spPr bwMode="auto">
                  <a:xfrm rot="5400000">
                    <a:off x="4269503" y="2080504"/>
                    <a:ext cx="411480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sp>
                <p:nvSpPr>
                  <p:cNvPr id="156" name="TextBox 155"/>
                  <p:cNvSpPr txBox="1"/>
                  <p:nvPr/>
                </p:nvSpPr>
                <p:spPr>
                  <a:xfrm>
                    <a:off x="4094240" y="1427240"/>
                    <a:ext cx="76200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400" b="0" dirty="0" smtClean="0">
                        <a:solidFill>
                          <a:srgbClr val="000000"/>
                        </a:solidFill>
                        <a:latin typeface="Helvetica Neue"/>
                        <a:cs typeface="Helvetica Neue"/>
                      </a:rPr>
                      <a:t>B</a:t>
                    </a:r>
                    <a:endParaRPr lang="en-US" sz="2400" b="0" dirty="0">
                      <a:solidFill>
                        <a:srgbClr val="000000"/>
                      </a:solidFill>
                      <a:latin typeface="Helvetica Neue"/>
                      <a:cs typeface="Helvetica Neue"/>
                    </a:endParaRPr>
                  </a:p>
                </p:txBody>
              </p:sp>
              <p:cxnSp>
                <p:nvCxnSpPr>
                  <p:cNvPr id="157" name="Straight Connector 156"/>
                  <p:cNvCxnSpPr/>
                  <p:nvPr/>
                </p:nvCxnSpPr>
                <p:spPr bwMode="auto">
                  <a:xfrm rot="16200000" flipH="1">
                    <a:off x="4809070" y="1444655"/>
                    <a:ext cx="320040" cy="32004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rgbClr val="666666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sp>
              <p:nvSpPr>
                <p:cNvPr id="147" name="TextBox 146"/>
                <p:cNvSpPr txBox="1"/>
                <p:nvPr/>
              </p:nvSpPr>
              <p:spPr>
                <a:xfrm>
                  <a:off x="1940805" y="5373119"/>
                  <a:ext cx="30480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0" dirty="0" smtClean="0">
                      <a:solidFill>
                        <a:srgbClr val="000000"/>
                      </a:solidFill>
                      <a:latin typeface="Times New Roman"/>
                      <a:cs typeface="Times New Roman"/>
                    </a:rPr>
                    <a:t>=</a:t>
                  </a:r>
                  <a:endParaRPr lang="en-US" b="0" dirty="0">
                    <a:solidFill>
                      <a:srgbClr val="000000"/>
                    </a:solidFill>
                    <a:latin typeface="Times New Roman"/>
                    <a:cs typeface="Times New Roman"/>
                  </a:endParaRPr>
                </a:p>
              </p:txBody>
            </p:sp>
            <p:grpSp>
              <p:nvGrpSpPr>
                <p:cNvPr id="22" name="Group 58"/>
                <p:cNvGrpSpPr/>
                <p:nvPr/>
              </p:nvGrpSpPr>
              <p:grpSpPr>
                <a:xfrm flipH="1">
                  <a:off x="1539726" y="4758260"/>
                  <a:ext cx="512403" cy="658956"/>
                  <a:chOff x="4855464" y="2036258"/>
                  <a:chExt cx="512403" cy="658956"/>
                </a:xfrm>
              </p:grpSpPr>
              <p:sp>
                <p:nvSpPr>
                  <p:cNvPr id="151" name="Oval 150"/>
                  <p:cNvSpPr/>
                  <p:nvPr/>
                </p:nvSpPr>
                <p:spPr bwMode="auto">
                  <a:xfrm>
                    <a:off x="4855464" y="2036258"/>
                    <a:ext cx="72571" cy="73152"/>
                  </a:xfrm>
                  <a:prstGeom prst="ellipse">
                    <a:avLst/>
                  </a:prstGeom>
                  <a:solidFill>
                    <a:srgbClr val="000000"/>
                  </a:solidFill>
                  <a:ln w="9525" cap="flat" cmpd="sng" algn="ctr">
                    <a:solidFill>
                      <a:srgbClr val="00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1600">
                      <a:solidFill>
                        <a:srgbClr val="000000"/>
                      </a:solidFill>
                      <a:latin typeface="Courier New" charset="0"/>
                    </a:endParaRPr>
                  </a:p>
                </p:txBody>
              </p:sp>
              <p:cxnSp>
                <p:nvCxnSpPr>
                  <p:cNvPr id="152" name="Straight Arrow Connector 151"/>
                  <p:cNvCxnSpPr>
                    <a:stCxn id="151" idx="5"/>
                    <a:endCxn id="156" idx="0"/>
                  </p:cNvCxnSpPr>
                  <p:nvPr/>
                </p:nvCxnSpPr>
                <p:spPr bwMode="auto">
                  <a:xfrm rot="16200000" flipH="1">
                    <a:off x="4844378" y="2171725"/>
                    <a:ext cx="596517" cy="450461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9525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triangle"/>
                  </a:ln>
                  <a:effectLst/>
                </p:spPr>
              </p:cxnSp>
            </p:grpSp>
            <p:cxnSp>
              <p:nvCxnSpPr>
                <p:cNvPr id="149" name="Straight Connector 148"/>
                <p:cNvCxnSpPr/>
                <p:nvPr/>
              </p:nvCxnSpPr>
              <p:spPr bwMode="auto">
                <a:xfrm flipV="1">
                  <a:off x="1551820" y="5867400"/>
                  <a:ext cx="640080" cy="402336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0" name="Straight Connector 149"/>
                <p:cNvCxnSpPr/>
                <p:nvPr/>
              </p:nvCxnSpPr>
              <p:spPr bwMode="auto">
                <a:xfrm flipV="1">
                  <a:off x="893840" y="5875865"/>
                  <a:ext cx="640080" cy="402336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40" name="Oval 139"/>
              <p:cNvSpPr/>
              <p:nvPr/>
            </p:nvSpPr>
            <p:spPr bwMode="auto">
              <a:xfrm>
                <a:off x="3569305" y="3489138"/>
                <a:ext cx="72571" cy="73152"/>
              </a:xfrm>
              <a:prstGeom prst="ellipse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141" name="Straight Arrow Connector 140"/>
              <p:cNvCxnSpPr/>
              <p:nvPr/>
            </p:nvCxnSpPr>
            <p:spPr bwMode="auto">
              <a:xfrm rot="16200000" flipH="1">
                <a:off x="3524457" y="3597028"/>
                <a:ext cx="615406" cy="46368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 flipV="1">
                <a:off x="3429000" y="4590288"/>
                <a:ext cx="640080" cy="402336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43" name="TextBox 142"/>
              <p:cNvSpPr txBox="1"/>
              <p:nvPr/>
            </p:nvSpPr>
            <p:spPr>
              <a:xfrm>
                <a:off x="4467980" y="4091571"/>
                <a:ext cx="3048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0" dirty="0" smtClean="0">
                    <a:solidFill>
                      <a:srgbClr val="000000"/>
                    </a:solidFill>
                    <a:latin typeface="Times New Roman"/>
                    <a:cs typeface="Times New Roman"/>
                  </a:rPr>
                  <a:t>=</a:t>
                </a:r>
                <a:endParaRPr lang="en-US" b="0" dirty="0">
                  <a:solidFill>
                    <a:srgbClr val="000000"/>
                  </a:solidFill>
                  <a:latin typeface="Times New Roman"/>
                  <a:cs typeface="Times New Roman"/>
                </a:endParaRP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3678160" y="2831495"/>
                <a:ext cx="3048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0" dirty="0" smtClean="0">
                    <a:solidFill>
                      <a:srgbClr val="000000"/>
                    </a:solidFill>
                    <a:latin typeface="Times New Roman"/>
                    <a:cs typeface="Times New Roman"/>
                  </a:rPr>
                  <a:t>=</a:t>
                </a:r>
                <a:endParaRPr lang="en-US" b="0" dirty="0">
                  <a:solidFill>
                    <a:srgbClr val="000000"/>
                  </a:solidFill>
                  <a:latin typeface="Times New Roman"/>
                  <a:cs typeface="Times New Roman"/>
                </a:endParaRPr>
              </a:p>
            </p:txBody>
          </p:sp>
        </p:grpSp>
      </p:grpSp>
      <p:grpSp>
        <p:nvGrpSpPr>
          <p:cNvPr id="23" name="Group 80"/>
          <p:cNvGrpSpPr/>
          <p:nvPr/>
        </p:nvGrpSpPr>
        <p:grpSpPr>
          <a:xfrm>
            <a:off x="1693779" y="2010975"/>
            <a:ext cx="3640221" cy="3657600"/>
            <a:chOff x="1693779" y="2010975"/>
            <a:chExt cx="3640221" cy="3657600"/>
          </a:xfrm>
        </p:grpSpPr>
        <p:sp>
          <p:nvSpPr>
            <p:cNvPr id="72" name="Oval 71"/>
            <p:cNvSpPr/>
            <p:nvPr/>
          </p:nvSpPr>
          <p:spPr bwMode="auto">
            <a:xfrm rot="18809653">
              <a:off x="969879" y="2734875"/>
              <a:ext cx="3657600" cy="2209800"/>
            </a:xfrm>
            <a:prstGeom prst="ellipse">
              <a:avLst/>
            </a:prstGeom>
            <a:noFill/>
            <a:ln w="952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886200" y="4114800"/>
              <a:ext cx="1447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 smtClean="0">
                  <a:solidFill>
                    <a:srgbClr val="0000FF"/>
                  </a:solidFill>
                  <a:latin typeface="Times New Roman"/>
                  <a:cs typeface="Times New Roman"/>
                </a:rPr>
                <a:t>Rotate right</a:t>
              </a:r>
              <a:endParaRPr lang="en-US" sz="2000" b="0" dirty="0">
                <a:solidFill>
                  <a:srgbClr val="0000FF"/>
                </a:solidFill>
                <a:latin typeface="Times New Roman"/>
                <a:cs typeface="Times New Roman"/>
              </a:endParaRP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2.96296E-6 L 0.08594 0.1854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" y="93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0.10399 -0.18542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125" grpId="0" animBg="1"/>
      <p:bldP spid="133" grpId="0"/>
      <p:bldP spid="134" grpId="0"/>
      <p:bldP spid="6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31" name="Rectangle 30"/>
          <p:cNvSpPr/>
          <p:nvPr/>
        </p:nvSpPr>
        <p:spPr bwMode="auto">
          <a:xfrm>
            <a:off x="3917650" y="1452635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2" name="Straight Connector 31"/>
          <p:cNvCxnSpPr>
            <a:stCxn id="31" idx="1"/>
            <a:endCxn id="31" idx="3"/>
          </p:cNvCxnSpPr>
          <p:nvPr/>
        </p:nvCxnSpPr>
        <p:spPr bwMode="auto">
          <a:xfrm rot="10800000" flipH="1">
            <a:off x="3917650" y="1871735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/>
          <p:nvPr/>
        </p:nvCxnSpPr>
        <p:spPr bwMode="auto">
          <a:xfrm rot="5400000">
            <a:off x="4357798" y="2085339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182535" y="1432075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16200000" flipH="1">
            <a:off x="4897365" y="1449490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Rectangle 37"/>
          <p:cNvSpPr/>
          <p:nvPr/>
        </p:nvSpPr>
        <p:spPr bwMode="auto">
          <a:xfrm>
            <a:off x="5225145" y="2884710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1" name="Straight Connector 40"/>
          <p:cNvCxnSpPr>
            <a:stCxn id="38" idx="1"/>
            <a:endCxn id="38" idx="3"/>
          </p:cNvCxnSpPr>
          <p:nvPr/>
        </p:nvCxnSpPr>
        <p:spPr bwMode="auto">
          <a:xfrm rot="10800000" flipH="1">
            <a:off x="5225145" y="3303810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/>
          <p:nvPr/>
        </p:nvCxnSpPr>
        <p:spPr bwMode="auto">
          <a:xfrm rot="5400000">
            <a:off x="5665293" y="3517414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4" name="TextBox 43"/>
          <p:cNvSpPr txBox="1"/>
          <p:nvPr/>
        </p:nvSpPr>
        <p:spPr>
          <a:xfrm>
            <a:off x="5490030" y="2864150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45" name="Straight Connector 44"/>
          <p:cNvCxnSpPr/>
          <p:nvPr/>
        </p:nvCxnSpPr>
        <p:spPr bwMode="auto">
          <a:xfrm flipV="1">
            <a:off x="5229982" y="3314800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6" name="Oval 45"/>
          <p:cNvSpPr/>
          <p:nvPr/>
        </p:nvSpPr>
        <p:spPr bwMode="auto">
          <a:xfrm>
            <a:off x="4859109" y="2037707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7" name="Straight Connector 46"/>
          <p:cNvCxnSpPr/>
          <p:nvPr/>
        </p:nvCxnSpPr>
        <p:spPr bwMode="auto">
          <a:xfrm rot="16200000" flipH="1">
            <a:off x="6204860" y="2881565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6276235" y="2821258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56" name="Straight Arrow Connector 55"/>
          <p:cNvCxnSpPr/>
          <p:nvPr/>
        </p:nvCxnSpPr>
        <p:spPr bwMode="auto">
          <a:xfrm>
            <a:off x="4890124" y="2069735"/>
            <a:ext cx="976086" cy="8065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0" name="Straight Connector 59"/>
          <p:cNvCxnSpPr/>
          <p:nvPr/>
        </p:nvCxnSpPr>
        <p:spPr bwMode="auto">
          <a:xfrm flipV="1">
            <a:off x="5880480" y="3305869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" name="Group 93"/>
          <p:cNvGrpSpPr/>
          <p:nvPr/>
        </p:nvGrpSpPr>
        <p:grpSpPr>
          <a:xfrm>
            <a:off x="3419856" y="4133088"/>
            <a:ext cx="1299755" cy="859004"/>
            <a:chOff x="2639180" y="2867780"/>
            <a:chExt cx="1299755" cy="859004"/>
          </a:xfrm>
        </p:grpSpPr>
        <p:grpSp>
          <p:nvGrpSpPr>
            <p:cNvPr id="4" name="Group 59"/>
            <p:cNvGrpSpPr/>
            <p:nvPr/>
          </p:nvGrpSpPr>
          <p:grpSpPr>
            <a:xfrm>
              <a:off x="2639180" y="2867780"/>
              <a:ext cx="1299755" cy="859004"/>
              <a:chOff x="3926115" y="1427240"/>
              <a:chExt cx="1299755" cy="859004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11" name="Straight Connector 10"/>
              <p:cNvCxnSpPr>
                <a:stCxn id="9" idx="1"/>
                <a:endCxn id="9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Straight Connector 12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" name="TextBox 6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H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16" name="Straight Connector 15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66" name="Straight Connector 65"/>
            <p:cNvCxnSpPr/>
            <p:nvPr/>
          </p:nvCxnSpPr>
          <p:spPr bwMode="auto">
            <a:xfrm flipV="1">
              <a:off x="3287490" y="3320611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grpSp>
        <p:nvGrpSpPr>
          <p:cNvPr id="5" name="Group 82"/>
          <p:cNvGrpSpPr/>
          <p:nvPr/>
        </p:nvGrpSpPr>
        <p:grpSpPr>
          <a:xfrm>
            <a:off x="1847088" y="2871216"/>
            <a:ext cx="2077960" cy="2139211"/>
            <a:chOff x="893840" y="4138990"/>
            <a:chExt cx="2077960" cy="2139211"/>
          </a:xfrm>
        </p:grpSpPr>
        <p:grpSp>
          <p:nvGrpSpPr>
            <p:cNvPr id="6" name="Group 59"/>
            <p:cNvGrpSpPr/>
            <p:nvPr/>
          </p:nvGrpSpPr>
          <p:grpSpPr>
            <a:xfrm>
              <a:off x="1672045" y="4138990"/>
              <a:ext cx="1299755" cy="859004"/>
              <a:chOff x="3926115" y="1427240"/>
              <a:chExt cx="1299755" cy="859004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49" name="Straight Connector 48"/>
              <p:cNvCxnSpPr>
                <a:stCxn id="48" idx="1"/>
                <a:endCxn id="48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Straight Connector 49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1" name="TextBox 50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Be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52" name="Straight Connector 51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8" name="Group 59"/>
            <p:cNvGrpSpPr/>
            <p:nvPr/>
          </p:nvGrpSpPr>
          <p:grpSpPr>
            <a:xfrm>
              <a:off x="893840" y="5417216"/>
              <a:ext cx="1299755" cy="859004"/>
              <a:chOff x="3829355" y="1427240"/>
              <a:chExt cx="1299755" cy="859004"/>
            </a:xfrm>
          </p:grpSpPr>
          <p:sp>
            <p:nvSpPr>
              <p:cNvPr id="58" name="Rectangle 57"/>
              <p:cNvSpPr/>
              <p:nvPr/>
            </p:nvSpPr>
            <p:spPr bwMode="auto">
              <a:xfrm>
                <a:off x="382935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75" name="Straight Connector 74"/>
              <p:cNvCxnSpPr>
                <a:stCxn id="58" idx="1"/>
                <a:endCxn id="58" idx="3"/>
              </p:cNvCxnSpPr>
              <p:nvPr/>
            </p:nvCxnSpPr>
            <p:spPr bwMode="auto">
              <a:xfrm rot="10800000" flipH="1">
                <a:off x="382935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rot="5400000">
                <a:off x="426950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7" name="TextBox 76"/>
              <p:cNvSpPr txBox="1"/>
              <p:nvPr/>
            </p:nvSpPr>
            <p:spPr>
              <a:xfrm>
                <a:off x="409424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78" name="Straight Connector 77"/>
              <p:cNvCxnSpPr/>
              <p:nvPr/>
            </p:nvCxnSpPr>
            <p:spPr bwMode="auto">
              <a:xfrm rot="16200000" flipH="1">
                <a:off x="480907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82" name="TextBox 81"/>
            <p:cNvSpPr txBox="1"/>
            <p:nvPr/>
          </p:nvSpPr>
          <p:spPr>
            <a:xfrm>
              <a:off x="1940805" y="5373119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grpSp>
          <p:nvGrpSpPr>
            <p:cNvPr id="10" name="Group 58"/>
            <p:cNvGrpSpPr/>
            <p:nvPr/>
          </p:nvGrpSpPr>
          <p:grpSpPr>
            <a:xfrm flipH="1">
              <a:off x="1539726" y="4758260"/>
              <a:ext cx="512403" cy="658956"/>
              <a:chOff x="4855464" y="2036258"/>
              <a:chExt cx="512403" cy="658956"/>
            </a:xfrm>
          </p:grpSpPr>
          <p:sp>
            <p:nvSpPr>
              <p:cNvPr id="84" name="Oval 83"/>
              <p:cNvSpPr/>
              <p:nvPr/>
            </p:nvSpPr>
            <p:spPr bwMode="auto">
              <a:xfrm>
                <a:off x="4855464" y="2036258"/>
                <a:ext cx="72571" cy="73152"/>
              </a:xfrm>
              <a:prstGeom prst="ellipse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85" name="Straight Arrow Connector 84"/>
              <p:cNvCxnSpPr>
                <a:stCxn id="84" idx="5"/>
                <a:endCxn id="77" idx="0"/>
              </p:cNvCxnSpPr>
              <p:nvPr/>
            </p:nvCxnSpPr>
            <p:spPr bwMode="auto">
              <a:xfrm rot="16200000" flipH="1">
                <a:off x="4844378" y="2171725"/>
                <a:ext cx="596517" cy="450461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cxnSp>
          <p:nvCxnSpPr>
            <p:cNvPr id="87" name="Straight Connector 86"/>
            <p:cNvCxnSpPr/>
            <p:nvPr/>
          </p:nvCxnSpPr>
          <p:spPr bwMode="auto">
            <a:xfrm flipV="1">
              <a:off x="1551820" y="586740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Straight Connector 87"/>
            <p:cNvCxnSpPr/>
            <p:nvPr/>
          </p:nvCxnSpPr>
          <p:spPr bwMode="auto">
            <a:xfrm flipV="1">
              <a:off x="893840" y="587586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2" name="TextBox 61"/>
          <p:cNvSpPr txBox="1"/>
          <p:nvPr/>
        </p:nvSpPr>
        <p:spPr>
          <a:xfrm>
            <a:off x="4965095" y="1360158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25" name="Oval 124"/>
          <p:cNvSpPr/>
          <p:nvPr/>
        </p:nvSpPr>
        <p:spPr bwMode="auto">
          <a:xfrm>
            <a:off x="3569305" y="3489138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126" name="Straight Arrow Connector 125"/>
          <p:cNvCxnSpPr/>
          <p:nvPr/>
        </p:nvCxnSpPr>
        <p:spPr bwMode="auto">
          <a:xfrm rot="16200000" flipH="1">
            <a:off x="3524457" y="3597028"/>
            <a:ext cx="615406" cy="46368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2" name="Straight Connector 131"/>
          <p:cNvCxnSpPr/>
          <p:nvPr/>
        </p:nvCxnSpPr>
        <p:spPr bwMode="auto">
          <a:xfrm flipV="1">
            <a:off x="3429000" y="4590288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3" name="TextBox 132"/>
          <p:cNvSpPr txBox="1"/>
          <p:nvPr/>
        </p:nvSpPr>
        <p:spPr>
          <a:xfrm>
            <a:off x="4467980" y="4091571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3678160" y="2831495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31" name="Rectangle 30"/>
          <p:cNvSpPr/>
          <p:nvPr/>
        </p:nvSpPr>
        <p:spPr bwMode="auto">
          <a:xfrm>
            <a:off x="3917650" y="1452635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2" name="Straight Connector 31"/>
          <p:cNvCxnSpPr>
            <a:stCxn id="31" idx="1"/>
            <a:endCxn id="31" idx="3"/>
          </p:cNvCxnSpPr>
          <p:nvPr/>
        </p:nvCxnSpPr>
        <p:spPr bwMode="auto">
          <a:xfrm rot="10800000" flipH="1">
            <a:off x="3917650" y="1871735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/>
          <p:nvPr/>
        </p:nvCxnSpPr>
        <p:spPr bwMode="auto">
          <a:xfrm rot="5400000">
            <a:off x="4357798" y="2085339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182535" y="1432075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16200000" flipH="1">
            <a:off x="4897365" y="1449490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Rectangle 37"/>
          <p:cNvSpPr/>
          <p:nvPr/>
        </p:nvSpPr>
        <p:spPr bwMode="auto">
          <a:xfrm>
            <a:off x="5225145" y="2884710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1" name="Straight Connector 40"/>
          <p:cNvCxnSpPr>
            <a:stCxn id="38" idx="1"/>
            <a:endCxn id="38" idx="3"/>
          </p:cNvCxnSpPr>
          <p:nvPr/>
        </p:nvCxnSpPr>
        <p:spPr bwMode="auto">
          <a:xfrm rot="10800000" flipH="1">
            <a:off x="5225145" y="3303810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/>
          <p:nvPr/>
        </p:nvCxnSpPr>
        <p:spPr bwMode="auto">
          <a:xfrm rot="5400000">
            <a:off x="5665293" y="3517414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4" name="TextBox 43"/>
          <p:cNvSpPr txBox="1"/>
          <p:nvPr/>
        </p:nvSpPr>
        <p:spPr>
          <a:xfrm>
            <a:off x="5490030" y="2864150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45" name="Straight Connector 44"/>
          <p:cNvCxnSpPr/>
          <p:nvPr/>
        </p:nvCxnSpPr>
        <p:spPr bwMode="auto">
          <a:xfrm flipV="1">
            <a:off x="5229982" y="3314800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6" name="Oval 45"/>
          <p:cNvSpPr/>
          <p:nvPr/>
        </p:nvSpPr>
        <p:spPr bwMode="auto">
          <a:xfrm>
            <a:off x="4859109" y="2037707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47" name="Straight Connector 46"/>
          <p:cNvCxnSpPr/>
          <p:nvPr/>
        </p:nvCxnSpPr>
        <p:spPr bwMode="auto">
          <a:xfrm rot="16200000" flipH="1">
            <a:off x="6204860" y="2881565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6276235" y="2821258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56" name="Straight Arrow Connector 55"/>
          <p:cNvCxnSpPr/>
          <p:nvPr/>
        </p:nvCxnSpPr>
        <p:spPr bwMode="auto">
          <a:xfrm>
            <a:off x="4890124" y="2069735"/>
            <a:ext cx="976086" cy="8065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0" name="Straight Connector 59"/>
          <p:cNvCxnSpPr/>
          <p:nvPr/>
        </p:nvCxnSpPr>
        <p:spPr bwMode="auto">
          <a:xfrm flipV="1">
            <a:off x="5880480" y="3305869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" name="Group 93"/>
          <p:cNvGrpSpPr/>
          <p:nvPr/>
        </p:nvGrpSpPr>
        <p:grpSpPr>
          <a:xfrm>
            <a:off x="3419856" y="4133088"/>
            <a:ext cx="1299755" cy="859004"/>
            <a:chOff x="2639180" y="2867780"/>
            <a:chExt cx="1299755" cy="859004"/>
          </a:xfrm>
        </p:grpSpPr>
        <p:grpSp>
          <p:nvGrpSpPr>
            <p:cNvPr id="4" name="Group 59"/>
            <p:cNvGrpSpPr/>
            <p:nvPr/>
          </p:nvGrpSpPr>
          <p:grpSpPr>
            <a:xfrm>
              <a:off x="2639180" y="2867780"/>
              <a:ext cx="1299755" cy="859004"/>
              <a:chOff x="3926115" y="1427240"/>
              <a:chExt cx="1299755" cy="859004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11" name="Straight Connector 10"/>
              <p:cNvCxnSpPr>
                <a:stCxn id="9" idx="1"/>
                <a:endCxn id="9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Straight Connector 12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" name="TextBox 6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H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16" name="Straight Connector 15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66" name="Straight Connector 65"/>
            <p:cNvCxnSpPr/>
            <p:nvPr/>
          </p:nvCxnSpPr>
          <p:spPr bwMode="auto">
            <a:xfrm flipV="1">
              <a:off x="3287490" y="3320611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grpSp>
        <p:nvGrpSpPr>
          <p:cNvPr id="5" name="Group 82"/>
          <p:cNvGrpSpPr/>
          <p:nvPr/>
        </p:nvGrpSpPr>
        <p:grpSpPr>
          <a:xfrm>
            <a:off x="1847088" y="2871216"/>
            <a:ext cx="2077960" cy="2139211"/>
            <a:chOff x="893840" y="4138990"/>
            <a:chExt cx="2077960" cy="2139211"/>
          </a:xfrm>
        </p:grpSpPr>
        <p:grpSp>
          <p:nvGrpSpPr>
            <p:cNvPr id="6" name="Group 59"/>
            <p:cNvGrpSpPr/>
            <p:nvPr/>
          </p:nvGrpSpPr>
          <p:grpSpPr>
            <a:xfrm>
              <a:off x="1672045" y="4138990"/>
              <a:ext cx="1299755" cy="859004"/>
              <a:chOff x="3926115" y="1427240"/>
              <a:chExt cx="1299755" cy="859004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49" name="Straight Connector 48"/>
              <p:cNvCxnSpPr>
                <a:stCxn id="48" idx="1"/>
                <a:endCxn id="48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Straight Connector 49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1" name="TextBox 50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Be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52" name="Straight Connector 51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8" name="Group 59"/>
            <p:cNvGrpSpPr/>
            <p:nvPr/>
          </p:nvGrpSpPr>
          <p:grpSpPr>
            <a:xfrm>
              <a:off x="893840" y="5417216"/>
              <a:ext cx="1299755" cy="859004"/>
              <a:chOff x="3829355" y="1427240"/>
              <a:chExt cx="1299755" cy="859004"/>
            </a:xfrm>
          </p:grpSpPr>
          <p:sp>
            <p:nvSpPr>
              <p:cNvPr id="58" name="Rectangle 57"/>
              <p:cNvSpPr/>
              <p:nvPr/>
            </p:nvSpPr>
            <p:spPr bwMode="auto">
              <a:xfrm>
                <a:off x="382935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75" name="Straight Connector 74"/>
              <p:cNvCxnSpPr>
                <a:stCxn id="58" idx="1"/>
                <a:endCxn id="58" idx="3"/>
              </p:cNvCxnSpPr>
              <p:nvPr/>
            </p:nvCxnSpPr>
            <p:spPr bwMode="auto">
              <a:xfrm rot="10800000" flipH="1">
                <a:off x="382935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rot="5400000">
                <a:off x="426950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7" name="TextBox 76"/>
              <p:cNvSpPr txBox="1"/>
              <p:nvPr/>
            </p:nvSpPr>
            <p:spPr>
              <a:xfrm>
                <a:off x="409424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78" name="Straight Connector 77"/>
              <p:cNvCxnSpPr/>
              <p:nvPr/>
            </p:nvCxnSpPr>
            <p:spPr bwMode="auto">
              <a:xfrm rot="16200000" flipH="1">
                <a:off x="480907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82" name="TextBox 81"/>
            <p:cNvSpPr txBox="1"/>
            <p:nvPr/>
          </p:nvSpPr>
          <p:spPr>
            <a:xfrm>
              <a:off x="1940805" y="5373119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grpSp>
          <p:nvGrpSpPr>
            <p:cNvPr id="10" name="Group 58"/>
            <p:cNvGrpSpPr/>
            <p:nvPr/>
          </p:nvGrpSpPr>
          <p:grpSpPr>
            <a:xfrm flipH="1">
              <a:off x="1539726" y="4758260"/>
              <a:ext cx="512403" cy="658956"/>
              <a:chOff x="4855464" y="2036258"/>
              <a:chExt cx="512403" cy="658956"/>
            </a:xfrm>
          </p:grpSpPr>
          <p:sp>
            <p:nvSpPr>
              <p:cNvPr id="84" name="Oval 83"/>
              <p:cNvSpPr/>
              <p:nvPr/>
            </p:nvSpPr>
            <p:spPr bwMode="auto">
              <a:xfrm>
                <a:off x="4855464" y="2036258"/>
                <a:ext cx="72571" cy="73152"/>
              </a:xfrm>
              <a:prstGeom prst="ellipse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85" name="Straight Arrow Connector 84"/>
              <p:cNvCxnSpPr>
                <a:stCxn id="84" idx="5"/>
                <a:endCxn id="77" idx="0"/>
              </p:cNvCxnSpPr>
              <p:nvPr/>
            </p:nvCxnSpPr>
            <p:spPr bwMode="auto">
              <a:xfrm rot="16200000" flipH="1">
                <a:off x="4844378" y="2171725"/>
                <a:ext cx="596517" cy="450461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cxnSp>
          <p:nvCxnSpPr>
            <p:cNvPr id="87" name="Straight Connector 86"/>
            <p:cNvCxnSpPr/>
            <p:nvPr/>
          </p:nvCxnSpPr>
          <p:spPr bwMode="auto">
            <a:xfrm flipV="1">
              <a:off x="1551820" y="586740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Straight Connector 87"/>
            <p:cNvCxnSpPr/>
            <p:nvPr/>
          </p:nvCxnSpPr>
          <p:spPr bwMode="auto">
            <a:xfrm flipV="1">
              <a:off x="893840" y="587586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25" name="Oval 124"/>
          <p:cNvSpPr/>
          <p:nvPr/>
        </p:nvSpPr>
        <p:spPr bwMode="auto">
          <a:xfrm>
            <a:off x="3569305" y="3489138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126" name="Straight Arrow Connector 125"/>
          <p:cNvCxnSpPr/>
          <p:nvPr/>
        </p:nvCxnSpPr>
        <p:spPr bwMode="auto">
          <a:xfrm rot="16200000" flipH="1">
            <a:off x="3524457" y="3597028"/>
            <a:ext cx="615406" cy="46368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33" name="TextBox 132"/>
          <p:cNvSpPr txBox="1"/>
          <p:nvPr/>
        </p:nvSpPr>
        <p:spPr>
          <a:xfrm>
            <a:off x="4467980" y="4079476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3678160" y="2831495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+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58" name="Rectangle 157"/>
          <p:cNvSpPr/>
          <p:nvPr/>
        </p:nvSpPr>
        <p:spPr bwMode="auto">
          <a:xfrm>
            <a:off x="2667001" y="5409956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159" name="Straight Connector 158"/>
          <p:cNvCxnSpPr>
            <a:stCxn id="158" idx="1"/>
            <a:endCxn id="158" idx="3"/>
          </p:cNvCxnSpPr>
          <p:nvPr/>
        </p:nvCxnSpPr>
        <p:spPr bwMode="auto">
          <a:xfrm rot="10800000" flipH="1">
            <a:off x="2667001" y="5829056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0" name="Straight Connector 159"/>
          <p:cNvCxnSpPr/>
          <p:nvPr/>
        </p:nvCxnSpPr>
        <p:spPr bwMode="auto">
          <a:xfrm rot="5400000">
            <a:off x="3107149" y="6042660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1" name="TextBox 160"/>
          <p:cNvSpPr txBox="1"/>
          <p:nvPr/>
        </p:nvSpPr>
        <p:spPr>
          <a:xfrm>
            <a:off x="2931886" y="5389396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162" name="Straight Connector 161"/>
          <p:cNvCxnSpPr/>
          <p:nvPr/>
        </p:nvCxnSpPr>
        <p:spPr bwMode="auto">
          <a:xfrm flipV="1">
            <a:off x="2671838" y="5840046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3" name="Straight Connector 162"/>
          <p:cNvCxnSpPr/>
          <p:nvPr/>
        </p:nvCxnSpPr>
        <p:spPr bwMode="auto">
          <a:xfrm rot="16200000" flipH="1">
            <a:off x="3646716" y="5406811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4" name="TextBox 163"/>
          <p:cNvSpPr txBox="1"/>
          <p:nvPr/>
        </p:nvSpPr>
        <p:spPr>
          <a:xfrm>
            <a:off x="3718091" y="5346504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165" name="Straight Connector 164"/>
          <p:cNvCxnSpPr/>
          <p:nvPr/>
        </p:nvCxnSpPr>
        <p:spPr bwMode="auto">
          <a:xfrm flipV="1">
            <a:off x="3322336" y="5831115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6" name="Oval 165"/>
          <p:cNvSpPr/>
          <p:nvPr/>
        </p:nvSpPr>
        <p:spPr bwMode="auto">
          <a:xfrm>
            <a:off x="3717299" y="4760348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167" name="Straight Arrow Connector 166"/>
          <p:cNvCxnSpPr>
            <a:endCxn id="161" idx="0"/>
          </p:cNvCxnSpPr>
          <p:nvPr/>
        </p:nvCxnSpPr>
        <p:spPr bwMode="auto">
          <a:xfrm rot="5400000">
            <a:off x="3232090" y="4873172"/>
            <a:ext cx="597020" cy="43542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2" name="TextBox 71"/>
          <p:cNvSpPr txBox="1"/>
          <p:nvPr/>
        </p:nvSpPr>
        <p:spPr>
          <a:xfrm>
            <a:off x="4887690" y="1363135"/>
            <a:ext cx="410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– –</a:t>
            </a:r>
            <a:endParaRPr lang="en-US" sz="1100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2" name="Group 103"/>
          <p:cNvGrpSpPr/>
          <p:nvPr/>
        </p:nvGrpSpPr>
        <p:grpSpPr>
          <a:xfrm>
            <a:off x="3917650" y="1432075"/>
            <a:ext cx="1948560" cy="1444169"/>
            <a:chOff x="3917650" y="1432075"/>
            <a:chExt cx="1948560" cy="1444169"/>
          </a:xfrm>
        </p:grpSpPr>
        <p:sp>
          <p:nvSpPr>
            <p:cNvPr id="31" name="Rectangle 30"/>
            <p:cNvSpPr/>
            <p:nvPr/>
          </p:nvSpPr>
          <p:spPr bwMode="auto">
            <a:xfrm>
              <a:off x="3917650" y="1452635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2" name="Straight Connector 31"/>
            <p:cNvCxnSpPr>
              <a:stCxn id="31" idx="1"/>
              <a:endCxn id="31" idx="3"/>
            </p:cNvCxnSpPr>
            <p:nvPr/>
          </p:nvCxnSpPr>
          <p:spPr bwMode="auto">
            <a:xfrm rot="10800000" flipH="1">
              <a:off x="3917650" y="1871735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5400000">
              <a:off x="4357798" y="2085339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4182535" y="1432075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 rot="16200000" flipH="1">
              <a:off x="4897365" y="1449490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Oval 45"/>
            <p:cNvSpPr/>
            <p:nvPr/>
          </p:nvSpPr>
          <p:spPr bwMode="auto">
            <a:xfrm>
              <a:off x="4859109" y="2037707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6" name="Straight Arrow Connector 55"/>
            <p:cNvCxnSpPr/>
            <p:nvPr/>
          </p:nvCxnSpPr>
          <p:spPr bwMode="auto">
            <a:xfrm>
              <a:off x="4890124" y="2069735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grpSp>
        <p:nvGrpSpPr>
          <p:cNvPr id="4" name="Group 82"/>
          <p:cNvGrpSpPr/>
          <p:nvPr/>
        </p:nvGrpSpPr>
        <p:grpSpPr>
          <a:xfrm>
            <a:off x="1847088" y="2871216"/>
            <a:ext cx="2077960" cy="2139211"/>
            <a:chOff x="893840" y="4138990"/>
            <a:chExt cx="2077960" cy="2139211"/>
          </a:xfrm>
        </p:grpSpPr>
        <p:grpSp>
          <p:nvGrpSpPr>
            <p:cNvPr id="5" name="Group 59"/>
            <p:cNvGrpSpPr/>
            <p:nvPr/>
          </p:nvGrpSpPr>
          <p:grpSpPr>
            <a:xfrm>
              <a:off x="1672045" y="4138990"/>
              <a:ext cx="1299755" cy="859004"/>
              <a:chOff x="3926115" y="1427240"/>
              <a:chExt cx="1299755" cy="859004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49" name="Straight Connector 48"/>
              <p:cNvCxnSpPr>
                <a:stCxn id="48" idx="1"/>
                <a:endCxn id="48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Straight Connector 49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1" name="TextBox 50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Be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52" name="Straight Connector 51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" name="Group 59"/>
            <p:cNvGrpSpPr/>
            <p:nvPr/>
          </p:nvGrpSpPr>
          <p:grpSpPr>
            <a:xfrm>
              <a:off x="893840" y="5417216"/>
              <a:ext cx="1299755" cy="859004"/>
              <a:chOff x="3829355" y="1427240"/>
              <a:chExt cx="1299755" cy="859004"/>
            </a:xfrm>
          </p:grpSpPr>
          <p:sp>
            <p:nvSpPr>
              <p:cNvPr id="58" name="Rectangle 57"/>
              <p:cNvSpPr/>
              <p:nvPr/>
            </p:nvSpPr>
            <p:spPr bwMode="auto">
              <a:xfrm>
                <a:off x="382935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75" name="Straight Connector 74"/>
              <p:cNvCxnSpPr>
                <a:stCxn id="58" idx="1"/>
                <a:endCxn id="58" idx="3"/>
              </p:cNvCxnSpPr>
              <p:nvPr/>
            </p:nvCxnSpPr>
            <p:spPr bwMode="auto">
              <a:xfrm rot="10800000" flipH="1">
                <a:off x="382935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rot="5400000">
                <a:off x="426950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7" name="TextBox 76"/>
              <p:cNvSpPr txBox="1"/>
              <p:nvPr/>
            </p:nvSpPr>
            <p:spPr>
              <a:xfrm>
                <a:off x="409424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78" name="Straight Connector 77"/>
              <p:cNvCxnSpPr/>
              <p:nvPr/>
            </p:nvCxnSpPr>
            <p:spPr bwMode="auto">
              <a:xfrm rot="16200000" flipH="1">
                <a:off x="480907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82" name="TextBox 81"/>
            <p:cNvSpPr txBox="1"/>
            <p:nvPr/>
          </p:nvSpPr>
          <p:spPr>
            <a:xfrm>
              <a:off x="1940805" y="5373119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grpSp>
          <p:nvGrpSpPr>
            <p:cNvPr id="8" name="Group 58"/>
            <p:cNvGrpSpPr/>
            <p:nvPr/>
          </p:nvGrpSpPr>
          <p:grpSpPr>
            <a:xfrm flipH="1">
              <a:off x="1539726" y="4758260"/>
              <a:ext cx="512403" cy="658956"/>
              <a:chOff x="4855464" y="2036258"/>
              <a:chExt cx="512403" cy="658956"/>
            </a:xfrm>
          </p:grpSpPr>
          <p:sp>
            <p:nvSpPr>
              <p:cNvPr id="84" name="Oval 83"/>
              <p:cNvSpPr/>
              <p:nvPr/>
            </p:nvSpPr>
            <p:spPr bwMode="auto">
              <a:xfrm>
                <a:off x="4855464" y="2036258"/>
                <a:ext cx="72571" cy="73152"/>
              </a:xfrm>
              <a:prstGeom prst="ellipse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85" name="Straight Arrow Connector 84"/>
              <p:cNvCxnSpPr>
                <a:stCxn id="84" idx="5"/>
                <a:endCxn id="77" idx="0"/>
              </p:cNvCxnSpPr>
              <p:nvPr/>
            </p:nvCxnSpPr>
            <p:spPr bwMode="auto">
              <a:xfrm rot="16200000" flipH="1">
                <a:off x="4844378" y="2171725"/>
                <a:ext cx="596517" cy="450461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cxnSp>
          <p:nvCxnSpPr>
            <p:cNvPr id="87" name="Straight Connector 86"/>
            <p:cNvCxnSpPr/>
            <p:nvPr/>
          </p:nvCxnSpPr>
          <p:spPr bwMode="auto">
            <a:xfrm flipV="1">
              <a:off x="1551820" y="586740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Straight Connector 87"/>
            <p:cNvCxnSpPr/>
            <p:nvPr/>
          </p:nvCxnSpPr>
          <p:spPr bwMode="auto">
            <a:xfrm flipV="1">
              <a:off x="893840" y="587586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0" name="Group 73"/>
          <p:cNvGrpSpPr/>
          <p:nvPr/>
        </p:nvGrpSpPr>
        <p:grpSpPr>
          <a:xfrm>
            <a:off x="3569305" y="3489138"/>
            <a:ext cx="494695" cy="647433"/>
            <a:chOff x="3569305" y="3489138"/>
            <a:chExt cx="494695" cy="647433"/>
          </a:xfrm>
        </p:grpSpPr>
        <p:sp>
          <p:nvSpPr>
            <p:cNvPr id="125" name="Oval 124"/>
            <p:cNvSpPr/>
            <p:nvPr/>
          </p:nvSpPr>
          <p:spPr bwMode="auto">
            <a:xfrm>
              <a:off x="3569305" y="348913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26" name="Straight Arrow Connector 125"/>
            <p:cNvCxnSpPr/>
            <p:nvPr/>
          </p:nvCxnSpPr>
          <p:spPr bwMode="auto">
            <a:xfrm rot="16200000" flipH="1">
              <a:off x="3524457" y="3597028"/>
              <a:ext cx="615406" cy="46368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134" name="TextBox 133"/>
          <p:cNvSpPr txBox="1"/>
          <p:nvPr/>
        </p:nvSpPr>
        <p:spPr>
          <a:xfrm>
            <a:off x="3678160" y="2831495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+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887690" y="1363135"/>
            <a:ext cx="410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– –</a:t>
            </a:r>
            <a:endParaRPr lang="en-US" sz="1100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grpSp>
        <p:nvGrpSpPr>
          <p:cNvPr id="12" name="Group 79"/>
          <p:cNvGrpSpPr/>
          <p:nvPr/>
        </p:nvGrpSpPr>
        <p:grpSpPr>
          <a:xfrm>
            <a:off x="5225145" y="2821258"/>
            <a:ext cx="1355890" cy="901896"/>
            <a:chOff x="5225145" y="2821258"/>
            <a:chExt cx="1355890" cy="901896"/>
          </a:xfrm>
        </p:grpSpPr>
        <p:sp>
          <p:nvSpPr>
            <p:cNvPr id="38" name="Rectangle 37"/>
            <p:cNvSpPr/>
            <p:nvPr/>
          </p:nvSpPr>
          <p:spPr bwMode="auto">
            <a:xfrm>
              <a:off x="5225145" y="288471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1" name="Straight Connector 40"/>
            <p:cNvCxnSpPr>
              <a:stCxn id="38" idx="1"/>
              <a:endCxn id="38" idx="3"/>
            </p:cNvCxnSpPr>
            <p:nvPr/>
          </p:nvCxnSpPr>
          <p:spPr bwMode="auto">
            <a:xfrm rot="10800000" flipH="1">
              <a:off x="5225145" y="330381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5400000">
              <a:off x="5665293" y="351741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4" name="TextBox 43"/>
            <p:cNvSpPr txBox="1"/>
            <p:nvPr/>
          </p:nvSpPr>
          <p:spPr>
            <a:xfrm>
              <a:off x="5490030" y="286415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Li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V="1">
              <a:off x="5229982" y="331480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 rot="16200000" flipH="1">
              <a:off x="6204860" y="288156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flipV="1">
              <a:off x="5880480" y="3305869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5" name="TextBox 54"/>
            <p:cNvSpPr txBox="1"/>
            <p:nvPr/>
          </p:nvSpPr>
          <p:spPr>
            <a:xfrm>
              <a:off x="6276235" y="2821258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grpSp>
        <p:nvGrpSpPr>
          <p:cNvPr id="14" name="Group 90"/>
          <p:cNvGrpSpPr/>
          <p:nvPr/>
        </p:nvGrpSpPr>
        <p:grpSpPr>
          <a:xfrm>
            <a:off x="4620597" y="3312885"/>
            <a:ext cx="809782" cy="845843"/>
            <a:chOff x="4818648" y="3300790"/>
            <a:chExt cx="771772" cy="845843"/>
          </a:xfrm>
        </p:grpSpPr>
        <p:sp>
          <p:nvSpPr>
            <p:cNvPr id="89" name="Oval 88"/>
            <p:cNvSpPr/>
            <p:nvPr/>
          </p:nvSpPr>
          <p:spPr bwMode="auto">
            <a:xfrm flipH="1">
              <a:off x="5517849" y="3300790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90" name="Straight Arrow Connector 89"/>
            <p:cNvCxnSpPr/>
            <p:nvPr/>
          </p:nvCxnSpPr>
          <p:spPr bwMode="auto">
            <a:xfrm rot="5400000">
              <a:off x="4782119" y="3369346"/>
              <a:ext cx="813816" cy="74075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5" name="Group 58"/>
          <p:cNvGrpSpPr/>
          <p:nvPr/>
        </p:nvGrpSpPr>
        <p:grpSpPr>
          <a:xfrm flipH="1">
            <a:off x="4852609" y="2031423"/>
            <a:ext cx="855372" cy="681252"/>
            <a:chOff x="4072663" y="2036258"/>
            <a:chExt cx="855372" cy="681252"/>
          </a:xfrm>
        </p:grpSpPr>
        <p:sp>
          <p:nvSpPr>
            <p:cNvPr id="95" name="Oval 94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96" name="Straight Arrow Connector 95"/>
            <p:cNvCxnSpPr/>
            <p:nvPr/>
          </p:nvCxnSpPr>
          <p:spPr bwMode="auto">
            <a:xfrm flipH="1">
              <a:off x="4072663" y="2068286"/>
              <a:ext cx="813816" cy="64922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99" name="TextBox 98"/>
          <p:cNvSpPr txBox="1"/>
          <p:nvPr/>
        </p:nvSpPr>
        <p:spPr>
          <a:xfrm>
            <a:off x="6108095" y="2607730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4882846" y="1359505"/>
            <a:ext cx="439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++</a:t>
            </a:r>
            <a:endParaRPr lang="en-US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grpSp>
        <p:nvGrpSpPr>
          <p:cNvPr id="17" name="Group 101"/>
          <p:cNvGrpSpPr/>
          <p:nvPr/>
        </p:nvGrpSpPr>
        <p:grpSpPr>
          <a:xfrm>
            <a:off x="2667001" y="4079476"/>
            <a:ext cx="2105779" cy="2168924"/>
            <a:chOff x="2667001" y="4079476"/>
            <a:chExt cx="2105779" cy="2168924"/>
          </a:xfrm>
        </p:grpSpPr>
        <p:grpSp>
          <p:nvGrpSpPr>
            <p:cNvPr id="18" name="Group 93"/>
            <p:cNvGrpSpPr/>
            <p:nvPr/>
          </p:nvGrpSpPr>
          <p:grpSpPr>
            <a:xfrm>
              <a:off x="3419856" y="4133088"/>
              <a:ext cx="1299755" cy="859004"/>
              <a:chOff x="2639180" y="2867780"/>
              <a:chExt cx="1299755" cy="859004"/>
            </a:xfrm>
          </p:grpSpPr>
          <p:grpSp>
            <p:nvGrpSpPr>
              <p:cNvPr id="19" name="Group 59"/>
              <p:cNvGrpSpPr/>
              <p:nvPr/>
            </p:nvGrpSpPr>
            <p:grpSpPr>
              <a:xfrm>
                <a:off x="2639180" y="2867780"/>
                <a:ext cx="1299755" cy="859004"/>
                <a:chOff x="3926115" y="1427240"/>
                <a:chExt cx="1299755" cy="859004"/>
              </a:xfrm>
            </p:grpSpPr>
            <p:sp>
              <p:nvSpPr>
                <p:cNvPr id="9" name="Rectangle 8"/>
                <p:cNvSpPr/>
                <p:nvPr/>
              </p:nvSpPr>
              <p:spPr bwMode="auto">
                <a:xfrm>
                  <a:off x="3926115" y="1447800"/>
                  <a:ext cx="1295400" cy="838200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600">
                    <a:solidFill>
                      <a:srgbClr val="000000"/>
                    </a:solidFill>
                    <a:latin typeface="Courier New" charset="0"/>
                  </a:endParaRPr>
                </a:p>
              </p:txBody>
            </p:sp>
            <p:cxnSp>
              <p:nvCxnSpPr>
                <p:cNvPr id="11" name="Straight Connector 10"/>
                <p:cNvCxnSpPr>
                  <a:stCxn id="9" idx="1"/>
                  <a:endCxn id="9" idx="3"/>
                </p:cNvCxnSpPr>
                <p:nvPr/>
              </p:nvCxnSpPr>
              <p:spPr bwMode="auto">
                <a:xfrm rot="10800000" flipH="1">
                  <a:off x="3926115" y="1866900"/>
                  <a:ext cx="1295400" cy="1588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" name="Straight Connector 12"/>
                <p:cNvCxnSpPr/>
                <p:nvPr/>
              </p:nvCxnSpPr>
              <p:spPr bwMode="auto">
                <a:xfrm rot="5400000">
                  <a:off x="4366263" y="2080504"/>
                  <a:ext cx="411480" cy="0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7" name="TextBox 6"/>
                <p:cNvSpPr txBox="1"/>
                <p:nvPr/>
              </p:nvSpPr>
              <p:spPr>
                <a:xfrm>
                  <a:off x="4191000" y="1427240"/>
                  <a:ext cx="7620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0" dirty="0" smtClean="0">
                      <a:solidFill>
                        <a:srgbClr val="000000"/>
                      </a:solidFill>
                      <a:latin typeface="Helvetica Neue"/>
                      <a:cs typeface="Helvetica Neue"/>
                    </a:rPr>
                    <a:t>H</a:t>
                  </a:r>
                  <a:endParaRPr lang="en-US" sz="2400" b="0" dirty="0">
                    <a:solidFill>
                      <a:srgbClr val="000000"/>
                    </a:solidFill>
                    <a:latin typeface="Helvetica Neue"/>
                    <a:cs typeface="Helvetica Neue"/>
                  </a:endParaRPr>
                </a:p>
              </p:txBody>
            </p:sp>
            <p:cxnSp>
              <p:nvCxnSpPr>
                <p:cNvPr id="16" name="Straight Connector 15"/>
                <p:cNvCxnSpPr/>
                <p:nvPr/>
              </p:nvCxnSpPr>
              <p:spPr bwMode="auto">
                <a:xfrm rot="16200000" flipH="1">
                  <a:off x="4905830" y="1444655"/>
                  <a:ext cx="320040" cy="32004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rgbClr val="666666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6" name="Straight Connector 65"/>
              <p:cNvCxnSpPr/>
              <p:nvPr/>
            </p:nvCxnSpPr>
            <p:spPr bwMode="auto">
              <a:xfrm flipV="1">
                <a:off x="3287490" y="3320611"/>
                <a:ext cx="640080" cy="402336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133" name="TextBox 132"/>
            <p:cNvSpPr txBox="1"/>
            <p:nvPr/>
          </p:nvSpPr>
          <p:spPr>
            <a:xfrm>
              <a:off x="4467980" y="4079476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–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2667001" y="5409956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59" name="Straight Connector 158"/>
            <p:cNvCxnSpPr>
              <a:stCxn id="158" idx="1"/>
              <a:endCxn id="158" idx="3"/>
            </p:cNvCxnSpPr>
            <p:nvPr/>
          </p:nvCxnSpPr>
          <p:spPr bwMode="auto">
            <a:xfrm rot="10800000" flipH="1">
              <a:off x="2667001" y="5829056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1" name="TextBox 160"/>
            <p:cNvSpPr txBox="1"/>
            <p:nvPr/>
          </p:nvSpPr>
          <p:spPr>
            <a:xfrm>
              <a:off x="2931886" y="5389396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C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162" name="Straight Connector 161"/>
            <p:cNvCxnSpPr/>
            <p:nvPr/>
          </p:nvCxnSpPr>
          <p:spPr bwMode="auto">
            <a:xfrm flipV="1">
              <a:off x="2671838" y="5840046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4" name="TextBox 163"/>
            <p:cNvSpPr txBox="1"/>
            <p:nvPr/>
          </p:nvSpPr>
          <p:spPr>
            <a:xfrm>
              <a:off x="3718091" y="5346504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166" name="Oval 165"/>
            <p:cNvSpPr/>
            <p:nvPr/>
          </p:nvSpPr>
          <p:spPr bwMode="auto">
            <a:xfrm>
              <a:off x="3717299" y="476034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67" name="Straight Arrow Connector 166"/>
            <p:cNvCxnSpPr>
              <a:endCxn id="161" idx="0"/>
            </p:cNvCxnSpPr>
            <p:nvPr/>
          </p:nvCxnSpPr>
          <p:spPr bwMode="auto">
            <a:xfrm rot="5400000">
              <a:off x="3232090" y="4873172"/>
              <a:ext cx="597020" cy="43542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60" name="Straight Connector 159"/>
            <p:cNvCxnSpPr/>
            <p:nvPr/>
          </p:nvCxnSpPr>
          <p:spPr bwMode="auto">
            <a:xfrm rot="5400000">
              <a:off x="3107149" y="6042660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5" name="Straight Connector 164"/>
            <p:cNvCxnSpPr/>
            <p:nvPr/>
          </p:nvCxnSpPr>
          <p:spPr bwMode="auto">
            <a:xfrm flipV="1">
              <a:off x="3322336" y="583111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3" name="Straight Connector 162"/>
            <p:cNvCxnSpPr/>
            <p:nvPr/>
          </p:nvCxnSpPr>
          <p:spPr bwMode="auto">
            <a:xfrm rot="16200000" flipH="1">
              <a:off x="3646716" y="5406811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pic>
        <p:nvPicPr>
          <p:cNvPr id="103" name="Picture 102" descr="BlueBugTran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219200"/>
            <a:ext cx="1109535" cy="1201350"/>
          </a:xfrm>
          <a:prstGeom prst="rect">
            <a:avLst/>
          </a:prstGeom>
        </p:spPr>
      </p:pic>
      <p:grpSp>
        <p:nvGrpSpPr>
          <p:cNvPr id="20" name="Group 143"/>
          <p:cNvGrpSpPr/>
          <p:nvPr/>
        </p:nvGrpSpPr>
        <p:grpSpPr>
          <a:xfrm>
            <a:off x="1536095" y="722085"/>
            <a:ext cx="3470569" cy="3657600"/>
            <a:chOff x="433010" y="2010975"/>
            <a:chExt cx="3470569" cy="3657600"/>
          </a:xfrm>
        </p:grpSpPr>
        <p:sp>
          <p:nvSpPr>
            <p:cNvPr id="145" name="Oval 144"/>
            <p:cNvSpPr/>
            <p:nvPr/>
          </p:nvSpPr>
          <p:spPr bwMode="auto">
            <a:xfrm rot="18809653">
              <a:off x="969879" y="2734875"/>
              <a:ext cx="3657600" cy="2209800"/>
            </a:xfrm>
            <a:prstGeom prst="ellipse">
              <a:avLst/>
            </a:prstGeom>
            <a:noFill/>
            <a:ln w="952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433010" y="2889090"/>
              <a:ext cx="1447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 smtClean="0">
                  <a:solidFill>
                    <a:srgbClr val="0000FF"/>
                  </a:solidFill>
                  <a:latin typeface="Times New Roman"/>
                  <a:cs typeface="Times New Roman"/>
                </a:rPr>
                <a:t>Rotate right</a:t>
              </a:r>
              <a:endParaRPr lang="en-US" sz="2000" b="0" dirty="0">
                <a:solidFill>
                  <a:srgbClr val="0000FF"/>
                </a:solidFill>
                <a:latin typeface="Times New Roman"/>
                <a:cs typeface="Times New Roman"/>
              </a:endParaRP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3.7037E-6 L 0.12569 0.1851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" y="9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L 0.1415 -0.2099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" y="-10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6 1.85185E-6 L 0.12569 0.18704 " pathEditMode="relative" ptsTypes="AA"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7.40741E-7 L 0.06094 -0.0016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" y="-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/>
      <p:bldP spid="72" grpId="0"/>
      <p:bldP spid="99" grpId="0"/>
      <p:bldP spid="10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3" descr="DarwinTree"/>
          <p:cNvPicPr>
            <a:picLocks noChangeAspect="1" noChangeArrowheads="1"/>
          </p:cNvPicPr>
          <p:nvPr/>
        </p:nvPicPr>
        <p:blipFill>
          <a:blip r:embed="rId3"/>
          <a:srcRect l="11270" t="2879" r="4695" b="11520"/>
          <a:stretch>
            <a:fillRect/>
          </a:stretch>
        </p:blipFill>
        <p:spPr bwMode="auto">
          <a:xfrm>
            <a:off x="5263210" y="1300840"/>
            <a:ext cx="3467890" cy="38385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Trees Are Everywhere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39331" name="Rectangle 3"/>
          <p:cNvSpPr>
            <a:spLocks noChangeArrowheads="1"/>
          </p:cNvSpPr>
          <p:nvPr/>
        </p:nvSpPr>
        <p:spPr bwMode="auto">
          <a:xfrm>
            <a:off x="482600" y="1155700"/>
            <a:ext cx="4622800" cy="539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Trees appear in many familiar contexts beyond family trees.  The picture at the right comes from Darwin’s notebooks and shows his early conception of an evolutionary tree.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Trees also form the basis for the class hierarchies used in object-oriented programming languages like Java and C++.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In each of these contexts, trees begin with 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a single 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root node and then branch outward repeatedly to encompass any other nodes in the tree.</a:t>
            </a:r>
            <a:endParaRPr lang="en-US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pic>
        <p:nvPicPr>
          <p:cNvPr id="7" name="Picture 6" descr="TransparentHierarch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00" y="1300840"/>
            <a:ext cx="3938375" cy="320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9331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2" name="Group 79"/>
          <p:cNvGrpSpPr/>
          <p:nvPr/>
        </p:nvGrpSpPr>
        <p:grpSpPr>
          <a:xfrm>
            <a:off x="3917650" y="1432075"/>
            <a:ext cx="2607250" cy="2291079"/>
            <a:chOff x="3917650" y="1432075"/>
            <a:chExt cx="2607250" cy="2291079"/>
          </a:xfrm>
        </p:grpSpPr>
        <p:sp>
          <p:nvSpPr>
            <p:cNvPr id="31" name="Rectangle 30"/>
            <p:cNvSpPr/>
            <p:nvPr/>
          </p:nvSpPr>
          <p:spPr bwMode="auto">
            <a:xfrm>
              <a:off x="3917650" y="1452635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2" name="Straight Connector 31"/>
            <p:cNvCxnSpPr>
              <a:stCxn id="31" idx="1"/>
              <a:endCxn id="31" idx="3"/>
            </p:cNvCxnSpPr>
            <p:nvPr/>
          </p:nvCxnSpPr>
          <p:spPr bwMode="auto">
            <a:xfrm rot="10800000" flipH="1">
              <a:off x="3917650" y="1871735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5400000">
              <a:off x="4357798" y="2085339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4182535" y="1432075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 rot="16200000" flipH="1">
              <a:off x="4897365" y="1449490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/>
            <p:cNvSpPr/>
            <p:nvPr/>
          </p:nvSpPr>
          <p:spPr bwMode="auto">
            <a:xfrm>
              <a:off x="5225145" y="288471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1" name="Straight Connector 40"/>
            <p:cNvCxnSpPr>
              <a:stCxn id="38" idx="1"/>
              <a:endCxn id="38" idx="3"/>
            </p:cNvCxnSpPr>
            <p:nvPr/>
          </p:nvCxnSpPr>
          <p:spPr bwMode="auto">
            <a:xfrm rot="10800000" flipH="1">
              <a:off x="5225145" y="330381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5400000">
              <a:off x="5665293" y="351741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4" name="TextBox 43"/>
            <p:cNvSpPr txBox="1"/>
            <p:nvPr/>
          </p:nvSpPr>
          <p:spPr>
            <a:xfrm>
              <a:off x="5490030" y="286415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Li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V="1">
              <a:off x="5229982" y="331480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Oval 45"/>
            <p:cNvSpPr/>
            <p:nvPr/>
          </p:nvSpPr>
          <p:spPr bwMode="auto">
            <a:xfrm>
              <a:off x="4859109" y="2037707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 bwMode="auto">
            <a:xfrm rot="16200000" flipH="1">
              <a:off x="6204860" y="288156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" name="Straight Arrow Connector 55"/>
            <p:cNvCxnSpPr/>
            <p:nvPr/>
          </p:nvCxnSpPr>
          <p:spPr bwMode="auto">
            <a:xfrm>
              <a:off x="4890124" y="2069735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flipV="1">
              <a:off x="5880480" y="3305869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grpSp>
        <p:nvGrpSpPr>
          <p:cNvPr id="4" name="Group 82"/>
          <p:cNvGrpSpPr/>
          <p:nvPr/>
        </p:nvGrpSpPr>
        <p:grpSpPr>
          <a:xfrm>
            <a:off x="1847088" y="2871216"/>
            <a:ext cx="2077960" cy="2139211"/>
            <a:chOff x="893840" y="4138990"/>
            <a:chExt cx="2077960" cy="2139211"/>
          </a:xfrm>
        </p:grpSpPr>
        <p:grpSp>
          <p:nvGrpSpPr>
            <p:cNvPr id="5" name="Group 59"/>
            <p:cNvGrpSpPr/>
            <p:nvPr/>
          </p:nvGrpSpPr>
          <p:grpSpPr>
            <a:xfrm>
              <a:off x="1672045" y="4138990"/>
              <a:ext cx="1299755" cy="859004"/>
              <a:chOff x="3926115" y="1427240"/>
              <a:chExt cx="1299755" cy="859004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49" name="Straight Connector 48"/>
              <p:cNvCxnSpPr>
                <a:stCxn id="48" idx="1"/>
                <a:endCxn id="48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Straight Connector 49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1" name="TextBox 50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Be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52" name="Straight Connector 51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" name="Group 59"/>
            <p:cNvGrpSpPr/>
            <p:nvPr/>
          </p:nvGrpSpPr>
          <p:grpSpPr>
            <a:xfrm>
              <a:off x="893840" y="5417216"/>
              <a:ext cx="1299755" cy="859004"/>
              <a:chOff x="3829355" y="1427240"/>
              <a:chExt cx="1299755" cy="859004"/>
            </a:xfrm>
          </p:grpSpPr>
          <p:sp>
            <p:nvSpPr>
              <p:cNvPr id="58" name="Rectangle 57"/>
              <p:cNvSpPr/>
              <p:nvPr/>
            </p:nvSpPr>
            <p:spPr bwMode="auto">
              <a:xfrm>
                <a:off x="382935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75" name="Straight Connector 74"/>
              <p:cNvCxnSpPr>
                <a:stCxn id="58" idx="1"/>
                <a:endCxn id="58" idx="3"/>
              </p:cNvCxnSpPr>
              <p:nvPr/>
            </p:nvCxnSpPr>
            <p:spPr bwMode="auto">
              <a:xfrm rot="10800000" flipH="1">
                <a:off x="382935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rot="5400000">
                <a:off x="426950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7" name="TextBox 76"/>
              <p:cNvSpPr txBox="1"/>
              <p:nvPr/>
            </p:nvSpPr>
            <p:spPr>
              <a:xfrm>
                <a:off x="409424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78" name="Straight Connector 77"/>
              <p:cNvCxnSpPr/>
              <p:nvPr/>
            </p:nvCxnSpPr>
            <p:spPr bwMode="auto">
              <a:xfrm rot="16200000" flipH="1">
                <a:off x="480907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82" name="TextBox 81"/>
            <p:cNvSpPr txBox="1"/>
            <p:nvPr/>
          </p:nvSpPr>
          <p:spPr>
            <a:xfrm>
              <a:off x="1940805" y="5373119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grpSp>
          <p:nvGrpSpPr>
            <p:cNvPr id="8" name="Group 58"/>
            <p:cNvGrpSpPr/>
            <p:nvPr/>
          </p:nvGrpSpPr>
          <p:grpSpPr>
            <a:xfrm flipH="1">
              <a:off x="1539726" y="4758260"/>
              <a:ext cx="512403" cy="658956"/>
              <a:chOff x="4855464" y="2036258"/>
              <a:chExt cx="512403" cy="658956"/>
            </a:xfrm>
          </p:grpSpPr>
          <p:sp>
            <p:nvSpPr>
              <p:cNvPr id="84" name="Oval 83"/>
              <p:cNvSpPr/>
              <p:nvPr/>
            </p:nvSpPr>
            <p:spPr bwMode="auto">
              <a:xfrm>
                <a:off x="4855464" y="2036258"/>
                <a:ext cx="72571" cy="73152"/>
              </a:xfrm>
              <a:prstGeom prst="ellipse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85" name="Straight Arrow Connector 84"/>
              <p:cNvCxnSpPr>
                <a:stCxn id="84" idx="5"/>
                <a:endCxn id="77" idx="0"/>
              </p:cNvCxnSpPr>
              <p:nvPr/>
            </p:nvCxnSpPr>
            <p:spPr bwMode="auto">
              <a:xfrm rot="16200000" flipH="1">
                <a:off x="4844378" y="2171725"/>
                <a:ext cx="596517" cy="450461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cxnSp>
          <p:nvCxnSpPr>
            <p:cNvPr id="87" name="Straight Connector 86"/>
            <p:cNvCxnSpPr/>
            <p:nvPr/>
          </p:nvCxnSpPr>
          <p:spPr bwMode="auto">
            <a:xfrm flipV="1">
              <a:off x="1551820" y="586740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Straight Connector 87"/>
            <p:cNvCxnSpPr/>
            <p:nvPr/>
          </p:nvCxnSpPr>
          <p:spPr bwMode="auto">
            <a:xfrm flipV="1">
              <a:off x="893840" y="587586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0" name="Group 73"/>
          <p:cNvGrpSpPr/>
          <p:nvPr/>
        </p:nvGrpSpPr>
        <p:grpSpPr>
          <a:xfrm>
            <a:off x="3569305" y="3489138"/>
            <a:ext cx="494695" cy="647433"/>
            <a:chOff x="3569305" y="3489138"/>
            <a:chExt cx="494695" cy="647433"/>
          </a:xfrm>
        </p:grpSpPr>
        <p:sp>
          <p:nvSpPr>
            <p:cNvPr id="125" name="Oval 124"/>
            <p:cNvSpPr/>
            <p:nvPr/>
          </p:nvSpPr>
          <p:spPr bwMode="auto">
            <a:xfrm>
              <a:off x="3569305" y="348913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26" name="Straight Arrow Connector 125"/>
            <p:cNvCxnSpPr/>
            <p:nvPr/>
          </p:nvCxnSpPr>
          <p:spPr bwMode="auto">
            <a:xfrm rot="16200000" flipH="1">
              <a:off x="3524457" y="3597028"/>
              <a:ext cx="615406" cy="46368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134" name="TextBox 133"/>
          <p:cNvSpPr txBox="1"/>
          <p:nvPr/>
        </p:nvSpPr>
        <p:spPr>
          <a:xfrm>
            <a:off x="3678160" y="2831495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+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12" name="Group 93"/>
          <p:cNvGrpSpPr/>
          <p:nvPr/>
        </p:nvGrpSpPr>
        <p:grpSpPr>
          <a:xfrm>
            <a:off x="3419856" y="4133088"/>
            <a:ext cx="1299755" cy="859004"/>
            <a:chOff x="2639180" y="2867780"/>
            <a:chExt cx="1299755" cy="859004"/>
          </a:xfrm>
        </p:grpSpPr>
        <p:grpSp>
          <p:nvGrpSpPr>
            <p:cNvPr id="14" name="Group 59"/>
            <p:cNvGrpSpPr/>
            <p:nvPr/>
          </p:nvGrpSpPr>
          <p:grpSpPr>
            <a:xfrm>
              <a:off x="2639180" y="2867780"/>
              <a:ext cx="1299755" cy="859004"/>
              <a:chOff x="3926115" y="1427240"/>
              <a:chExt cx="1299755" cy="859004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11" name="Straight Connector 10"/>
              <p:cNvCxnSpPr>
                <a:stCxn id="9" idx="1"/>
                <a:endCxn id="9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Straight Connector 12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" name="TextBox 6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H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16" name="Straight Connector 15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66" name="Straight Connector 65"/>
            <p:cNvCxnSpPr/>
            <p:nvPr/>
          </p:nvCxnSpPr>
          <p:spPr bwMode="auto">
            <a:xfrm flipV="1">
              <a:off x="3287490" y="3320611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33" name="TextBox 132"/>
          <p:cNvSpPr txBox="1"/>
          <p:nvPr/>
        </p:nvSpPr>
        <p:spPr>
          <a:xfrm>
            <a:off x="4467980" y="4079476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58" name="Rectangle 157"/>
          <p:cNvSpPr/>
          <p:nvPr/>
        </p:nvSpPr>
        <p:spPr bwMode="auto">
          <a:xfrm>
            <a:off x="2667001" y="5409956"/>
            <a:ext cx="1295400" cy="8382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159" name="Straight Connector 158"/>
          <p:cNvCxnSpPr>
            <a:stCxn id="158" idx="1"/>
            <a:endCxn id="158" idx="3"/>
          </p:cNvCxnSpPr>
          <p:nvPr/>
        </p:nvCxnSpPr>
        <p:spPr bwMode="auto">
          <a:xfrm rot="10800000" flipH="1">
            <a:off x="2667001" y="5829056"/>
            <a:ext cx="1295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1" name="TextBox 160"/>
          <p:cNvSpPr txBox="1"/>
          <p:nvPr/>
        </p:nvSpPr>
        <p:spPr>
          <a:xfrm>
            <a:off x="2931886" y="5389396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cxnSp>
        <p:nvCxnSpPr>
          <p:cNvPr id="162" name="Straight Connector 161"/>
          <p:cNvCxnSpPr/>
          <p:nvPr/>
        </p:nvCxnSpPr>
        <p:spPr bwMode="auto">
          <a:xfrm flipV="1">
            <a:off x="2671838" y="5840046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6" name="Oval 165"/>
          <p:cNvSpPr/>
          <p:nvPr/>
        </p:nvSpPr>
        <p:spPr bwMode="auto">
          <a:xfrm>
            <a:off x="3717299" y="4760348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167" name="Straight Arrow Connector 166"/>
          <p:cNvCxnSpPr>
            <a:endCxn id="161" idx="0"/>
          </p:cNvCxnSpPr>
          <p:nvPr/>
        </p:nvCxnSpPr>
        <p:spPr bwMode="auto">
          <a:xfrm rot="5400000">
            <a:off x="3232090" y="4873172"/>
            <a:ext cx="597020" cy="43542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2" name="TextBox 71"/>
          <p:cNvSpPr txBox="1"/>
          <p:nvPr/>
        </p:nvSpPr>
        <p:spPr>
          <a:xfrm>
            <a:off x="4887690" y="1363135"/>
            <a:ext cx="410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– –</a:t>
            </a:r>
            <a:endParaRPr lang="en-US" sz="1100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160" name="Straight Connector 159"/>
          <p:cNvCxnSpPr/>
          <p:nvPr/>
        </p:nvCxnSpPr>
        <p:spPr bwMode="auto">
          <a:xfrm rot="5400000">
            <a:off x="3107149" y="6042660"/>
            <a:ext cx="41148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5" name="Straight Connector 164"/>
          <p:cNvCxnSpPr/>
          <p:nvPr/>
        </p:nvCxnSpPr>
        <p:spPr bwMode="auto">
          <a:xfrm flipV="1">
            <a:off x="3322336" y="5831115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6276235" y="2821258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163" name="Straight Connector 162"/>
          <p:cNvCxnSpPr/>
          <p:nvPr/>
        </p:nvCxnSpPr>
        <p:spPr bwMode="auto">
          <a:xfrm rot="16200000" flipH="1">
            <a:off x="3646716" y="5406811"/>
            <a:ext cx="320040" cy="3200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4" name="TextBox 163"/>
          <p:cNvSpPr txBox="1"/>
          <p:nvPr/>
        </p:nvSpPr>
        <p:spPr>
          <a:xfrm>
            <a:off x="3718091" y="5346504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grpSp>
        <p:nvGrpSpPr>
          <p:cNvPr id="2" name="Group 79"/>
          <p:cNvGrpSpPr/>
          <p:nvPr/>
        </p:nvGrpSpPr>
        <p:grpSpPr>
          <a:xfrm>
            <a:off x="3917650" y="1432075"/>
            <a:ext cx="2607250" cy="2291079"/>
            <a:chOff x="3917650" y="1432075"/>
            <a:chExt cx="2607250" cy="2291079"/>
          </a:xfrm>
        </p:grpSpPr>
        <p:sp>
          <p:nvSpPr>
            <p:cNvPr id="31" name="Rectangle 30"/>
            <p:cNvSpPr/>
            <p:nvPr/>
          </p:nvSpPr>
          <p:spPr bwMode="auto">
            <a:xfrm>
              <a:off x="3917650" y="1452635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2" name="Straight Connector 31"/>
            <p:cNvCxnSpPr>
              <a:stCxn id="31" idx="1"/>
              <a:endCxn id="31" idx="3"/>
            </p:cNvCxnSpPr>
            <p:nvPr/>
          </p:nvCxnSpPr>
          <p:spPr bwMode="auto">
            <a:xfrm rot="10800000" flipH="1">
              <a:off x="3917650" y="1871735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5400000">
              <a:off x="4357798" y="2085339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4182535" y="1432075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 rot="16200000" flipH="1">
              <a:off x="4897365" y="1449490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/>
            <p:cNvSpPr/>
            <p:nvPr/>
          </p:nvSpPr>
          <p:spPr bwMode="auto">
            <a:xfrm>
              <a:off x="5225145" y="288471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1" name="Straight Connector 40"/>
            <p:cNvCxnSpPr>
              <a:stCxn id="38" idx="1"/>
              <a:endCxn id="38" idx="3"/>
            </p:cNvCxnSpPr>
            <p:nvPr/>
          </p:nvCxnSpPr>
          <p:spPr bwMode="auto">
            <a:xfrm rot="10800000" flipH="1">
              <a:off x="5225145" y="330381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5400000">
              <a:off x="5665293" y="351741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4" name="TextBox 43"/>
            <p:cNvSpPr txBox="1"/>
            <p:nvPr/>
          </p:nvSpPr>
          <p:spPr>
            <a:xfrm>
              <a:off x="5490030" y="286415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Li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V="1">
              <a:off x="5229982" y="331480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Oval 45"/>
            <p:cNvSpPr/>
            <p:nvPr/>
          </p:nvSpPr>
          <p:spPr bwMode="auto">
            <a:xfrm>
              <a:off x="4859109" y="2037707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 bwMode="auto">
            <a:xfrm rot="16200000" flipH="1">
              <a:off x="6204860" y="288156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" name="Straight Arrow Connector 55"/>
            <p:cNvCxnSpPr/>
            <p:nvPr/>
          </p:nvCxnSpPr>
          <p:spPr bwMode="auto">
            <a:xfrm>
              <a:off x="4890124" y="2069735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flipV="1">
              <a:off x="5880480" y="3305869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grpSp>
        <p:nvGrpSpPr>
          <p:cNvPr id="4" name="Group 59"/>
          <p:cNvGrpSpPr/>
          <p:nvPr/>
        </p:nvGrpSpPr>
        <p:grpSpPr>
          <a:xfrm>
            <a:off x="3419856" y="4133088"/>
            <a:ext cx="1299755" cy="859004"/>
            <a:chOff x="3926115" y="1427240"/>
            <a:chExt cx="1299755" cy="859004"/>
          </a:xfrm>
        </p:grpSpPr>
        <p:sp>
          <p:nvSpPr>
            <p:cNvPr id="9" name="Rectangle 8"/>
            <p:cNvSpPr/>
            <p:nvPr/>
          </p:nvSpPr>
          <p:spPr bwMode="auto">
            <a:xfrm>
              <a:off x="3926115" y="144780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1" name="Straight Connector 10"/>
            <p:cNvCxnSpPr>
              <a:stCxn id="9" idx="1"/>
              <a:endCxn id="9" idx="3"/>
            </p:cNvCxnSpPr>
            <p:nvPr/>
          </p:nvCxnSpPr>
          <p:spPr bwMode="auto">
            <a:xfrm rot="10800000" flipH="1">
              <a:off x="3926115" y="186690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4366263" y="208050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" name="TextBox 6"/>
            <p:cNvSpPr txBox="1"/>
            <p:nvPr/>
          </p:nvSpPr>
          <p:spPr>
            <a:xfrm>
              <a:off x="4191000" y="142724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4905830" y="144465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66" name="Straight Connector 65"/>
          <p:cNvCxnSpPr/>
          <p:nvPr/>
        </p:nvCxnSpPr>
        <p:spPr bwMode="auto">
          <a:xfrm flipV="1">
            <a:off x="4068166" y="4585919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3" name="TextBox 132"/>
          <p:cNvSpPr txBox="1"/>
          <p:nvPr/>
        </p:nvSpPr>
        <p:spPr>
          <a:xfrm>
            <a:off x="4467980" y="4079476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5" name="Group 82"/>
          <p:cNvGrpSpPr/>
          <p:nvPr/>
        </p:nvGrpSpPr>
        <p:grpSpPr>
          <a:xfrm>
            <a:off x="3312886" y="4760348"/>
            <a:ext cx="476984" cy="629048"/>
            <a:chOff x="3312886" y="4760348"/>
            <a:chExt cx="476984" cy="629048"/>
          </a:xfrm>
        </p:grpSpPr>
        <p:sp>
          <p:nvSpPr>
            <p:cNvPr id="166" name="Oval 165"/>
            <p:cNvSpPr/>
            <p:nvPr/>
          </p:nvSpPr>
          <p:spPr bwMode="auto">
            <a:xfrm>
              <a:off x="3717299" y="476034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67" name="Straight Arrow Connector 166"/>
            <p:cNvCxnSpPr>
              <a:endCxn id="161" idx="0"/>
            </p:cNvCxnSpPr>
            <p:nvPr/>
          </p:nvCxnSpPr>
          <p:spPr bwMode="auto">
            <a:xfrm rot="5400000">
              <a:off x="3232090" y="4873172"/>
              <a:ext cx="597020" cy="43542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72" name="TextBox 71"/>
          <p:cNvSpPr txBox="1"/>
          <p:nvPr/>
        </p:nvSpPr>
        <p:spPr>
          <a:xfrm>
            <a:off x="4887690" y="1363135"/>
            <a:ext cx="410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– –</a:t>
            </a:r>
            <a:endParaRPr lang="en-US" sz="1100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276235" y="2821258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6" name="Group 85"/>
          <p:cNvGrpSpPr/>
          <p:nvPr/>
        </p:nvGrpSpPr>
        <p:grpSpPr>
          <a:xfrm>
            <a:off x="1847088" y="2871216"/>
            <a:ext cx="2077960" cy="2139211"/>
            <a:chOff x="1847088" y="2871216"/>
            <a:chExt cx="2077960" cy="2139211"/>
          </a:xfrm>
        </p:grpSpPr>
        <p:grpSp>
          <p:nvGrpSpPr>
            <p:cNvPr id="8" name="Group 59"/>
            <p:cNvGrpSpPr/>
            <p:nvPr/>
          </p:nvGrpSpPr>
          <p:grpSpPr>
            <a:xfrm>
              <a:off x="2625293" y="2871216"/>
              <a:ext cx="1299755" cy="859004"/>
              <a:chOff x="3926115" y="1427240"/>
              <a:chExt cx="1299755" cy="859004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49" name="Straight Connector 48"/>
              <p:cNvCxnSpPr>
                <a:stCxn id="48" idx="1"/>
                <a:endCxn id="48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Straight Connector 49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1" name="TextBox 50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Be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52" name="Straight Connector 51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0" name="Group 59"/>
            <p:cNvGrpSpPr/>
            <p:nvPr/>
          </p:nvGrpSpPr>
          <p:grpSpPr>
            <a:xfrm>
              <a:off x="1847088" y="4149442"/>
              <a:ext cx="1299755" cy="859004"/>
              <a:chOff x="3829355" y="1427240"/>
              <a:chExt cx="1299755" cy="859004"/>
            </a:xfrm>
          </p:grpSpPr>
          <p:sp>
            <p:nvSpPr>
              <p:cNvPr id="58" name="Rectangle 57"/>
              <p:cNvSpPr/>
              <p:nvPr/>
            </p:nvSpPr>
            <p:spPr bwMode="auto">
              <a:xfrm>
                <a:off x="382935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75" name="Straight Connector 74"/>
              <p:cNvCxnSpPr>
                <a:stCxn id="58" idx="1"/>
                <a:endCxn id="58" idx="3"/>
              </p:cNvCxnSpPr>
              <p:nvPr/>
            </p:nvCxnSpPr>
            <p:spPr bwMode="auto">
              <a:xfrm rot="10800000" flipH="1">
                <a:off x="382935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rot="5400000">
                <a:off x="426950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7" name="TextBox 76"/>
              <p:cNvSpPr txBox="1"/>
              <p:nvPr/>
            </p:nvSpPr>
            <p:spPr>
              <a:xfrm>
                <a:off x="409424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B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78" name="Straight Connector 77"/>
              <p:cNvCxnSpPr/>
              <p:nvPr/>
            </p:nvCxnSpPr>
            <p:spPr bwMode="auto">
              <a:xfrm rot="16200000" flipH="1">
                <a:off x="480907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" name="Group 58"/>
            <p:cNvGrpSpPr/>
            <p:nvPr/>
          </p:nvGrpSpPr>
          <p:grpSpPr>
            <a:xfrm flipH="1">
              <a:off x="2492974" y="3490486"/>
              <a:ext cx="512403" cy="658956"/>
              <a:chOff x="4855464" y="2036258"/>
              <a:chExt cx="512403" cy="658956"/>
            </a:xfrm>
          </p:grpSpPr>
          <p:sp>
            <p:nvSpPr>
              <p:cNvPr id="84" name="Oval 83"/>
              <p:cNvSpPr/>
              <p:nvPr/>
            </p:nvSpPr>
            <p:spPr bwMode="auto">
              <a:xfrm>
                <a:off x="4855464" y="2036258"/>
                <a:ext cx="72571" cy="73152"/>
              </a:xfrm>
              <a:prstGeom prst="ellipse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85" name="Straight Arrow Connector 84"/>
              <p:cNvCxnSpPr>
                <a:stCxn id="84" idx="5"/>
                <a:endCxn id="77" idx="0"/>
              </p:cNvCxnSpPr>
              <p:nvPr/>
            </p:nvCxnSpPr>
            <p:spPr bwMode="auto">
              <a:xfrm rot="16200000" flipH="1">
                <a:off x="4844378" y="2171725"/>
                <a:ext cx="596517" cy="450461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cxnSp>
          <p:nvCxnSpPr>
            <p:cNvPr id="87" name="Straight Connector 86"/>
            <p:cNvCxnSpPr/>
            <p:nvPr/>
          </p:nvCxnSpPr>
          <p:spPr bwMode="auto">
            <a:xfrm flipV="1">
              <a:off x="2505068" y="4599626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Straight Connector 87"/>
            <p:cNvCxnSpPr/>
            <p:nvPr/>
          </p:nvCxnSpPr>
          <p:spPr bwMode="auto">
            <a:xfrm flipV="1">
              <a:off x="1847088" y="4608091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2" name="TextBox 81"/>
            <p:cNvSpPr txBox="1"/>
            <p:nvPr/>
          </p:nvSpPr>
          <p:spPr>
            <a:xfrm>
              <a:off x="2894053" y="4105345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grpSp>
        <p:nvGrpSpPr>
          <p:cNvPr id="14" name="Group 80"/>
          <p:cNvGrpSpPr/>
          <p:nvPr/>
        </p:nvGrpSpPr>
        <p:grpSpPr>
          <a:xfrm>
            <a:off x="3569305" y="3489138"/>
            <a:ext cx="494695" cy="647433"/>
            <a:chOff x="3569305" y="3489138"/>
            <a:chExt cx="494695" cy="647433"/>
          </a:xfrm>
        </p:grpSpPr>
        <p:sp>
          <p:nvSpPr>
            <p:cNvPr id="125" name="Oval 124"/>
            <p:cNvSpPr/>
            <p:nvPr/>
          </p:nvSpPr>
          <p:spPr bwMode="auto">
            <a:xfrm>
              <a:off x="3569305" y="348913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26" name="Straight Arrow Connector 125"/>
            <p:cNvCxnSpPr/>
            <p:nvPr/>
          </p:nvCxnSpPr>
          <p:spPr bwMode="auto">
            <a:xfrm rot="16200000" flipH="1">
              <a:off x="3524457" y="3597028"/>
              <a:ext cx="615406" cy="46368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134" name="TextBox 133"/>
          <p:cNvSpPr txBox="1"/>
          <p:nvPr/>
        </p:nvSpPr>
        <p:spPr>
          <a:xfrm>
            <a:off x="3678160" y="2831495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+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15" name="Group 88"/>
          <p:cNvGrpSpPr/>
          <p:nvPr/>
        </p:nvGrpSpPr>
        <p:grpSpPr>
          <a:xfrm>
            <a:off x="2667001" y="5346504"/>
            <a:ext cx="1355890" cy="901896"/>
            <a:chOff x="2667001" y="5346504"/>
            <a:chExt cx="1355890" cy="901896"/>
          </a:xfrm>
        </p:grpSpPr>
        <p:sp>
          <p:nvSpPr>
            <p:cNvPr id="158" name="Rectangle 157"/>
            <p:cNvSpPr/>
            <p:nvPr/>
          </p:nvSpPr>
          <p:spPr bwMode="auto">
            <a:xfrm>
              <a:off x="2667001" y="5409956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159" name="Straight Connector 158"/>
            <p:cNvCxnSpPr>
              <a:stCxn id="158" idx="1"/>
              <a:endCxn id="158" idx="3"/>
            </p:cNvCxnSpPr>
            <p:nvPr/>
          </p:nvCxnSpPr>
          <p:spPr bwMode="auto">
            <a:xfrm rot="10800000" flipH="1">
              <a:off x="2667001" y="5829056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1" name="TextBox 160"/>
            <p:cNvSpPr txBox="1"/>
            <p:nvPr/>
          </p:nvSpPr>
          <p:spPr>
            <a:xfrm>
              <a:off x="2931886" y="5389396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C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162" name="Straight Connector 161"/>
            <p:cNvCxnSpPr/>
            <p:nvPr/>
          </p:nvCxnSpPr>
          <p:spPr bwMode="auto">
            <a:xfrm flipV="1">
              <a:off x="2671838" y="5840046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0" name="Straight Connector 159"/>
            <p:cNvCxnSpPr/>
            <p:nvPr/>
          </p:nvCxnSpPr>
          <p:spPr bwMode="auto">
            <a:xfrm rot="5400000">
              <a:off x="3107149" y="6042660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5" name="Straight Connector 164"/>
            <p:cNvCxnSpPr/>
            <p:nvPr/>
          </p:nvCxnSpPr>
          <p:spPr bwMode="auto">
            <a:xfrm flipV="1">
              <a:off x="3322336" y="583111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3" name="Straight Connector 162"/>
            <p:cNvCxnSpPr/>
            <p:nvPr/>
          </p:nvCxnSpPr>
          <p:spPr bwMode="auto">
            <a:xfrm rot="16200000" flipH="1">
              <a:off x="3646716" y="5406811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4" name="TextBox 163"/>
            <p:cNvSpPr txBox="1"/>
            <p:nvPr/>
          </p:nvSpPr>
          <p:spPr>
            <a:xfrm>
              <a:off x="3718091" y="5346504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grpSp>
        <p:nvGrpSpPr>
          <p:cNvPr id="17" name="Group 253"/>
          <p:cNvGrpSpPr/>
          <p:nvPr/>
        </p:nvGrpSpPr>
        <p:grpSpPr>
          <a:xfrm>
            <a:off x="381000" y="2783096"/>
            <a:ext cx="4094238" cy="3693904"/>
            <a:chOff x="381000" y="2783096"/>
            <a:chExt cx="4094238" cy="3693904"/>
          </a:xfrm>
        </p:grpSpPr>
        <p:sp>
          <p:nvSpPr>
            <p:cNvPr id="255" name="Rectangle 254"/>
            <p:cNvSpPr/>
            <p:nvPr/>
          </p:nvSpPr>
          <p:spPr bwMode="auto">
            <a:xfrm>
              <a:off x="1524000" y="2866571"/>
              <a:ext cx="2819400" cy="3458029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256" name="Rectangle 255"/>
            <p:cNvSpPr/>
            <p:nvPr/>
          </p:nvSpPr>
          <p:spPr bwMode="auto">
            <a:xfrm>
              <a:off x="381000" y="5181600"/>
              <a:ext cx="4094238" cy="129540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grpSp>
          <p:nvGrpSpPr>
            <p:cNvPr id="18" name="Group 82"/>
            <p:cNvGrpSpPr/>
            <p:nvPr/>
          </p:nvGrpSpPr>
          <p:grpSpPr>
            <a:xfrm>
              <a:off x="976248" y="4088629"/>
              <a:ext cx="2077960" cy="2139211"/>
              <a:chOff x="893840" y="4138990"/>
              <a:chExt cx="2077960" cy="2139211"/>
            </a:xfrm>
          </p:grpSpPr>
          <p:grpSp>
            <p:nvGrpSpPr>
              <p:cNvPr id="19" name="Group 59"/>
              <p:cNvGrpSpPr/>
              <p:nvPr/>
            </p:nvGrpSpPr>
            <p:grpSpPr>
              <a:xfrm>
                <a:off x="1672045" y="4138990"/>
                <a:ext cx="1299755" cy="859004"/>
                <a:chOff x="3926115" y="1427240"/>
                <a:chExt cx="1299755" cy="859004"/>
              </a:xfrm>
            </p:grpSpPr>
            <p:sp>
              <p:nvSpPr>
                <p:cNvPr id="292" name="Rectangle 291"/>
                <p:cNvSpPr/>
                <p:nvPr/>
              </p:nvSpPr>
              <p:spPr bwMode="auto">
                <a:xfrm>
                  <a:off x="3926115" y="1447800"/>
                  <a:ext cx="1295400" cy="838200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600">
                    <a:solidFill>
                      <a:srgbClr val="000000"/>
                    </a:solidFill>
                    <a:latin typeface="Courier New" charset="0"/>
                  </a:endParaRPr>
                </a:p>
              </p:txBody>
            </p:sp>
            <p:cxnSp>
              <p:nvCxnSpPr>
                <p:cNvPr id="293" name="Straight Connector 29"/>
                <p:cNvCxnSpPr>
                  <a:stCxn id="292" idx="1"/>
                  <a:endCxn id="292" idx="3"/>
                </p:cNvCxnSpPr>
                <p:nvPr/>
              </p:nvCxnSpPr>
              <p:spPr bwMode="auto">
                <a:xfrm rot="10800000" flipH="1">
                  <a:off x="3926115" y="1866900"/>
                  <a:ext cx="1295400" cy="1588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4" name="Straight Connector 293"/>
                <p:cNvCxnSpPr/>
                <p:nvPr/>
              </p:nvCxnSpPr>
              <p:spPr bwMode="auto">
                <a:xfrm rot="5400000">
                  <a:off x="4366263" y="2080504"/>
                  <a:ext cx="411480" cy="0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95" name="TextBox 294"/>
                <p:cNvSpPr txBox="1"/>
                <p:nvPr/>
              </p:nvSpPr>
              <p:spPr>
                <a:xfrm>
                  <a:off x="4191000" y="1427240"/>
                  <a:ext cx="7620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0" dirty="0" smtClean="0">
                      <a:solidFill>
                        <a:srgbClr val="000000"/>
                      </a:solidFill>
                      <a:latin typeface="Helvetica Neue"/>
                      <a:cs typeface="Helvetica Neue"/>
                    </a:rPr>
                    <a:t>Be</a:t>
                  </a:r>
                  <a:endParaRPr lang="en-US" sz="2400" b="0" dirty="0">
                    <a:solidFill>
                      <a:srgbClr val="000000"/>
                    </a:solidFill>
                    <a:latin typeface="Helvetica Neue"/>
                    <a:cs typeface="Helvetica Neue"/>
                  </a:endParaRPr>
                </a:p>
              </p:txBody>
            </p:sp>
            <p:cxnSp>
              <p:nvCxnSpPr>
                <p:cNvPr id="296" name="Straight Connector 295"/>
                <p:cNvCxnSpPr/>
                <p:nvPr/>
              </p:nvCxnSpPr>
              <p:spPr bwMode="auto">
                <a:xfrm rot="16200000" flipH="1">
                  <a:off x="4905830" y="1444655"/>
                  <a:ext cx="320040" cy="32004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rgbClr val="666666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20" name="Group 59"/>
              <p:cNvGrpSpPr/>
              <p:nvPr/>
            </p:nvGrpSpPr>
            <p:grpSpPr>
              <a:xfrm>
                <a:off x="893840" y="5417216"/>
                <a:ext cx="1299755" cy="859004"/>
                <a:chOff x="3829355" y="1427240"/>
                <a:chExt cx="1299755" cy="859004"/>
              </a:xfrm>
            </p:grpSpPr>
            <p:sp>
              <p:nvSpPr>
                <p:cNvPr id="287" name="Rectangle 286"/>
                <p:cNvSpPr/>
                <p:nvPr/>
              </p:nvSpPr>
              <p:spPr bwMode="auto">
                <a:xfrm>
                  <a:off x="3829355" y="1447800"/>
                  <a:ext cx="1295400" cy="838200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600">
                    <a:solidFill>
                      <a:srgbClr val="000000"/>
                    </a:solidFill>
                    <a:latin typeface="Courier New" charset="0"/>
                  </a:endParaRPr>
                </a:p>
              </p:txBody>
            </p:sp>
            <p:cxnSp>
              <p:nvCxnSpPr>
                <p:cNvPr id="288" name="Straight Connector 287"/>
                <p:cNvCxnSpPr>
                  <a:stCxn id="287" idx="1"/>
                  <a:endCxn id="287" idx="3"/>
                </p:cNvCxnSpPr>
                <p:nvPr/>
              </p:nvCxnSpPr>
              <p:spPr bwMode="auto">
                <a:xfrm rot="10800000" flipH="1">
                  <a:off x="3829355" y="1866900"/>
                  <a:ext cx="1295400" cy="1588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9" name="Straight Connector 288"/>
                <p:cNvCxnSpPr/>
                <p:nvPr/>
              </p:nvCxnSpPr>
              <p:spPr bwMode="auto">
                <a:xfrm rot="5400000">
                  <a:off x="4269503" y="2080504"/>
                  <a:ext cx="411480" cy="0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90" name="TextBox 26"/>
                <p:cNvSpPr txBox="1"/>
                <p:nvPr/>
              </p:nvSpPr>
              <p:spPr>
                <a:xfrm>
                  <a:off x="4094240" y="1427240"/>
                  <a:ext cx="7620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0" dirty="0" smtClean="0">
                      <a:solidFill>
                        <a:srgbClr val="000000"/>
                      </a:solidFill>
                      <a:latin typeface="Helvetica Neue"/>
                      <a:cs typeface="Helvetica Neue"/>
                    </a:rPr>
                    <a:t>B</a:t>
                  </a:r>
                  <a:endParaRPr lang="en-US" sz="2400" b="0" dirty="0">
                    <a:solidFill>
                      <a:srgbClr val="000000"/>
                    </a:solidFill>
                    <a:latin typeface="Helvetica Neue"/>
                    <a:cs typeface="Helvetica Neue"/>
                  </a:endParaRPr>
                </a:p>
              </p:txBody>
            </p:sp>
            <p:cxnSp>
              <p:nvCxnSpPr>
                <p:cNvPr id="291" name="Straight Connector 27"/>
                <p:cNvCxnSpPr/>
                <p:nvPr/>
              </p:nvCxnSpPr>
              <p:spPr bwMode="auto">
                <a:xfrm rot="16200000" flipH="1">
                  <a:off x="4809070" y="1444655"/>
                  <a:ext cx="320040" cy="32004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rgbClr val="666666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281" name="TextBox 280"/>
              <p:cNvSpPr txBox="1"/>
              <p:nvPr/>
            </p:nvSpPr>
            <p:spPr>
              <a:xfrm>
                <a:off x="1940805" y="5373119"/>
                <a:ext cx="3048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0" dirty="0" smtClean="0">
                    <a:solidFill>
                      <a:srgbClr val="000000"/>
                    </a:solidFill>
                    <a:latin typeface="Times New Roman"/>
                    <a:cs typeface="Times New Roman"/>
                  </a:rPr>
                  <a:t>=</a:t>
                </a:r>
                <a:endParaRPr lang="en-US" b="0" dirty="0">
                  <a:solidFill>
                    <a:srgbClr val="000000"/>
                  </a:solidFill>
                  <a:latin typeface="Times New Roman"/>
                  <a:cs typeface="Times New Roman"/>
                </a:endParaRPr>
              </a:p>
            </p:txBody>
          </p:sp>
          <p:grpSp>
            <p:nvGrpSpPr>
              <p:cNvPr id="21" name="Group 58"/>
              <p:cNvGrpSpPr/>
              <p:nvPr/>
            </p:nvGrpSpPr>
            <p:grpSpPr>
              <a:xfrm flipH="1">
                <a:off x="1539726" y="4758260"/>
                <a:ext cx="512403" cy="658956"/>
                <a:chOff x="4855464" y="2036258"/>
                <a:chExt cx="512403" cy="658956"/>
              </a:xfrm>
            </p:grpSpPr>
            <p:sp>
              <p:nvSpPr>
                <p:cNvPr id="285" name="Oval 284"/>
                <p:cNvSpPr/>
                <p:nvPr/>
              </p:nvSpPr>
              <p:spPr bwMode="auto">
                <a:xfrm>
                  <a:off x="4855464" y="2036258"/>
                  <a:ext cx="72571" cy="73152"/>
                </a:xfrm>
                <a:prstGeom prst="ellipse">
                  <a:avLst/>
                </a:prstGeom>
                <a:solidFill>
                  <a:srgbClr val="000000"/>
                </a:solid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600">
                    <a:solidFill>
                      <a:srgbClr val="000000"/>
                    </a:solidFill>
                    <a:latin typeface="Courier New" charset="0"/>
                  </a:endParaRPr>
                </a:p>
              </p:txBody>
            </p:sp>
            <p:cxnSp>
              <p:nvCxnSpPr>
                <p:cNvPr id="286" name="Straight Arrow Connector 285"/>
                <p:cNvCxnSpPr>
                  <a:stCxn id="285" idx="5"/>
                </p:cNvCxnSpPr>
                <p:nvPr/>
              </p:nvCxnSpPr>
              <p:spPr bwMode="auto">
                <a:xfrm rot="16200000" flipH="1">
                  <a:off x="4844378" y="2171725"/>
                  <a:ext cx="596517" cy="450461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</p:spPr>
            </p:cxnSp>
          </p:grpSp>
          <p:cxnSp>
            <p:nvCxnSpPr>
              <p:cNvPr id="283" name="Straight Connector 18"/>
              <p:cNvCxnSpPr/>
              <p:nvPr/>
            </p:nvCxnSpPr>
            <p:spPr bwMode="auto">
              <a:xfrm flipV="1">
                <a:off x="1551820" y="5867400"/>
                <a:ext cx="640080" cy="402336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4" name="Straight Connector 283"/>
              <p:cNvCxnSpPr/>
              <p:nvPr/>
            </p:nvCxnSpPr>
            <p:spPr bwMode="auto">
              <a:xfrm flipV="1">
                <a:off x="893840" y="5875865"/>
                <a:ext cx="640080" cy="402336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2" name="Group 59"/>
            <p:cNvGrpSpPr/>
            <p:nvPr/>
          </p:nvGrpSpPr>
          <p:grpSpPr>
            <a:xfrm>
              <a:off x="2642616" y="2862072"/>
              <a:ext cx="1299755" cy="859004"/>
              <a:chOff x="3926115" y="1427240"/>
              <a:chExt cx="1299755" cy="859004"/>
            </a:xfrm>
          </p:grpSpPr>
          <p:sp>
            <p:nvSpPr>
              <p:cNvPr id="274" name="Rectangle 273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275" name="Straight Connector 274"/>
              <p:cNvCxnSpPr>
                <a:stCxn id="274" idx="1"/>
                <a:endCxn id="274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6" name="Straight Connector 275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77" name="TextBox 276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H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278" name="Straight Connector 277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59" name="Oval 258"/>
            <p:cNvSpPr/>
            <p:nvPr/>
          </p:nvSpPr>
          <p:spPr bwMode="auto">
            <a:xfrm>
              <a:off x="2943219" y="3481010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260" name="Straight Arrow Connector 259"/>
            <p:cNvCxnSpPr>
              <a:stCxn id="259" idx="3"/>
              <a:endCxn id="292" idx="0"/>
            </p:cNvCxnSpPr>
            <p:nvPr/>
          </p:nvCxnSpPr>
          <p:spPr bwMode="auto">
            <a:xfrm rot="5400000">
              <a:off x="2395130" y="3550472"/>
              <a:ext cx="565740" cy="55169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61" name="TextBox 260"/>
            <p:cNvSpPr txBox="1"/>
            <p:nvPr/>
          </p:nvSpPr>
          <p:spPr>
            <a:xfrm>
              <a:off x="2786745" y="4023528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262" name="Rectangle 261"/>
            <p:cNvSpPr/>
            <p:nvPr/>
          </p:nvSpPr>
          <p:spPr bwMode="auto">
            <a:xfrm>
              <a:off x="2667001" y="5409956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263" name="Straight Connector 262"/>
            <p:cNvCxnSpPr>
              <a:stCxn id="262" idx="1"/>
              <a:endCxn id="262" idx="3"/>
            </p:cNvCxnSpPr>
            <p:nvPr/>
          </p:nvCxnSpPr>
          <p:spPr bwMode="auto">
            <a:xfrm rot="10800000" flipH="1">
              <a:off x="2667001" y="5829056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4" name="TextBox 263"/>
            <p:cNvSpPr txBox="1"/>
            <p:nvPr/>
          </p:nvSpPr>
          <p:spPr>
            <a:xfrm>
              <a:off x="2931886" y="5389396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C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265" name="Straight Connector 264"/>
            <p:cNvCxnSpPr/>
            <p:nvPr/>
          </p:nvCxnSpPr>
          <p:spPr bwMode="auto">
            <a:xfrm flipV="1">
              <a:off x="2671838" y="5840046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6" name="Straight Connector 265"/>
            <p:cNvCxnSpPr/>
            <p:nvPr/>
          </p:nvCxnSpPr>
          <p:spPr bwMode="auto">
            <a:xfrm rot="5400000">
              <a:off x="3107149" y="6042660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7" name="Straight Connector 266"/>
            <p:cNvCxnSpPr/>
            <p:nvPr/>
          </p:nvCxnSpPr>
          <p:spPr bwMode="auto">
            <a:xfrm flipV="1">
              <a:off x="3322336" y="583111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8" name="Straight Connector 267"/>
            <p:cNvCxnSpPr/>
            <p:nvPr/>
          </p:nvCxnSpPr>
          <p:spPr bwMode="auto">
            <a:xfrm rot="16200000" flipH="1">
              <a:off x="3646716" y="5406811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9" name="TextBox 268"/>
            <p:cNvSpPr txBox="1"/>
            <p:nvPr/>
          </p:nvSpPr>
          <p:spPr>
            <a:xfrm>
              <a:off x="3718091" y="5346504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270" name="Straight Connector 269"/>
            <p:cNvCxnSpPr/>
            <p:nvPr/>
          </p:nvCxnSpPr>
          <p:spPr bwMode="auto">
            <a:xfrm flipV="1">
              <a:off x="3288695" y="3312497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23" name="Group 58"/>
            <p:cNvGrpSpPr/>
            <p:nvPr/>
          </p:nvGrpSpPr>
          <p:grpSpPr>
            <a:xfrm flipH="1">
              <a:off x="2691189" y="4700210"/>
              <a:ext cx="621697" cy="689186"/>
              <a:chOff x="4306338" y="2036258"/>
              <a:chExt cx="621697" cy="689186"/>
            </a:xfrm>
          </p:grpSpPr>
          <p:sp>
            <p:nvSpPr>
              <p:cNvPr id="272" name="Oval 271"/>
              <p:cNvSpPr/>
              <p:nvPr/>
            </p:nvSpPr>
            <p:spPr bwMode="auto">
              <a:xfrm>
                <a:off x="4855464" y="2036258"/>
                <a:ext cx="72571" cy="73152"/>
              </a:xfrm>
              <a:prstGeom prst="ellipse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273" name="Straight Arrow Connector 272"/>
              <p:cNvCxnSpPr>
                <a:endCxn id="264" idx="0"/>
              </p:cNvCxnSpPr>
              <p:nvPr/>
            </p:nvCxnSpPr>
            <p:spPr bwMode="auto">
              <a:xfrm rot="5400000">
                <a:off x="4267828" y="2106794"/>
                <a:ext cx="657160" cy="58014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sp>
          <p:nvSpPr>
            <p:cNvPr id="297" name="TextBox 296"/>
            <p:cNvSpPr txBox="1"/>
            <p:nvPr/>
          </p:nvSpPr>
          <p:spPr>
            <a:xfrm>
              <a:off x="3624945" y="2783096"/>
              <a:ext cx="41365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0" dirty="0" smtClean="0">
                  <a:solidFill>
                    <a:srgbClr val="FF0000"/>
                  </a:solidFill>
                  <a:latin typeface="Times New Roman"/>
                  <a:cs typeface="Times New Roman"/>
                </a:rPr>
                <a:t>–</a:t>
              </a:r>
              <a:r>
                <a:rPr lang="en-US" sz="1000" b="0" dirty="0" smtClean="0">
                  <a:solidFill>
                    <a:srgbClr val="FF0000"/>
                  </a:solidFill>
                  <a:latin typeface="Times New Roman"/>
                  <a:cs typeface="Times New Roman"/>
                </a:rPr>
                <a:t> </a:t>
              </a:r>
              <a:r>
                <a:rPr lang="en-US" sz="1200" b="0" dirty="0" smtClean="0">
                  <a:solidFill>
                    <a:srgbClr val="FF0000"/>
                  </a:solidFill>
                  <a:latin typeface="Times New Roman"/>
                  <a:cs typeface="Times New Roman"/>
                </a:rPr>
                <a:t>– </a:t>
              </a:r>
              <a:endParaRPr lang="en-US" sz="1200" b="0" dirty="0">
                <a:solidFill>
                  <a:srgbClr val="FF0000"/>
                </a:solidFill>
                <a:latin typeface="Times New Roman"/>
                <a:cs typeface="Times New Roman"/>
              </a:endParaRPr>
            </a:p>
          </p:txBody>
        </p:sp>
      </p:grpSp>
      <p:grpSp>
        <p:nvGrpSpPr>
          <p:cNvPr id="24" name="Group 58"/>
          <p:cNvGrpSpPr/>
          <p:nvPr/>
        </p:nvGrpSpPr>
        <p:grpSpPr>
          <a:xfrm>
            <a:off x="1747604" y="2807305"/>
            <a:ext cx="4729396" cy="2209800"/>
            <a:chOff x="3427634" y="1479390"/>
            <a:chExt cx="4729396" cy="2209800"/>
          </a:xfrm>
        </p:grpSpPr>
        <p:sp>
          <p:nvSpPr>
            <p:cNvPr id="79" name="Oval 78"/>
            <p:cNvSpPr/>
            <p:nvPr/>
          </p:nvSpPr>
          <p:spPr bwMode="auto">
            <a:xfrm rot="2685028">
              <a:off x="3427634" y="1479390"/>
              <a:ext cx="3657600" cy="2209800"/>
            </a:xfrm>
            <a:prstGeom prst="ellipse">
              <a:avLst/>
            </a:prstGeom>
            <a:noFill/>
            <a:ln w="952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6785430" y="2996375"/>
              <a:ext cx="1371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 smtClean="0">
                  <a:solidFill>
                    <a:srgbClr val="0000FF"/>
                  </a:solidFill>
                  <a:latin typeface="Times New Roman"/>
                  <a:cs typeface="Times New Roman"/>
                </a:rPr>
                <a:t>Rotate left</a:t>
              </a:r>
              <a:endParaRPr lang="en-US" sz="2000" b="0" dirty="0">
                <a:solidFill>
                  <a:srgbClr val="0000FF"/>
                </a:solidFill>
                <a:latin typeface="Times New Roman"/>
                <a:cs typeface="Times New Roman"/>
              </a:endParaRP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L -0.09513 0.17801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" y="8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16667E-6 1.11111E-6 L -0.08473 -0.18519 " pathEditMode="relative" ptsTypes="AA">
                                      <p:cBhvr>
                                        <p:cTn id="2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/>
      <p:bldP spid="13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Illustrating the AVL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2757705" y="1331685"/>
            <a:ext cx="72571" cy="73152"/>
          </a:xfrm>
          <a:prstGeom prst="ellipse">
            <a:avLst/>
          </a:prstGeom>
          <a:solidFill>
            <a:srgbClr val="000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cxnSp>
        <p:nvCxnSpPr>
          <p:cNvPr id="30" name="AutoShape 111"/>
          <p:cNvCxnSpPr>
            <a:cxnSpLocks noChangeShapeType="1"/>
          </p:cNvCxnSpPr>
          <p:nvPr/>
        </p:nvCxnSpPr>
        <p:spPr bwMode="auto">
          <a:xfrm>
            <a:off x="2819400" y="1371600"/>
            <a:ext cx="1104900" cy="2714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533400" y="12909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33400" y="19640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He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33400" y="26371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Li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33400" y="33102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Be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33400" y="39833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666666"/>
                </a:solidFill>
                <a:latin typeface="Helvetica Neue"/>
                <a:cs typeface="Helvetica Neue"/>
              </a:rPr>
              <a:t>B</a:t>
            </a:r>
            <a:endParaRPr lang="en-US" sz="2400" b="0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33400" y="4656435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Helvetica Neue"/>
                <a:cs typeface="Helvetica Neue"/>
              </a:rPr>
              <a:t>C</a:t>
            </a:r>
            <a:endParaRPr lang="en-US" sz="2400" b="0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grpSp>
        <p:nvGrpSpPr>
          <p:cNvPr id="2" name="Group 93"/>
          <p:cNvGrpSpPr/>
          <p:nvPr/>
        </p:nvGrpSpPr>
        <p:grpSpPr>
          <a:xfrm>
            <a:off x="3917650" y="1432075"/>
            <a:ext cx="2663385" cy="2291079"/>
            <a:chOff x="3917650" y="1432075"/>
            <a:chExt cx="2663385" cy="2291079"/>
          </a:xfrm>
        </p:grpSpPr>
        <p:sp>
          <p:nvSpPr>
            <p:cNvPr id="31" name="Rectangle 30"/>
            <p:cNvSpPr/>
            <p:nvPr/>
          </p:nvSpPr>
          <p:spPr bwMode="auto">
            <a:xfrm>
              <a:off x="3917650" y="1452635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2" name="Straight Connector 31"/>
            <p:cNvCxnSpPr>
              <a:stCxn id="31" idx="1"/>
              <a:endCxn id="31" idx="3"/>
            </p:cNvCxnSpPr>
            <p:nvPr/>
          </p:nvCxnSpPr>
          <p:spPr bwMode="auto">
            <a:xfrm rot="10800000" flipH="1">
              <a:off x="3917650" y="1871735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5400000">
              <a:off x="4357798" y="2085339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4182535" y="1432075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He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 rot="16200000" flipH="1">
              <a:off x="4897365" y="1449490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/>
            <p:cNvSpPr/>
            <p:nvPr/>
          </p:nvSpPr>
          <p:spPr bwMode="auto">
            <a:xfrm>
              <a:off x="5225145" y="2884710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1" name="Straight Connector 40"/>
            <p:cNvCxnSpPr>
              <a:stCxn id="38" idx="1"/>
              <a:endCxn id="38" idx="3"/>
            </p:cNvCxnSpPr>
            <p:nvPr/>
          </p:nvCxnSpPr>
          <p:spPr bwMode="auto">
            <a:xfrm rot="10800000" flipH="1">
              <a:off x="5225145" y="3303810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5400000">
              <a:off x="5665293" y="3517414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4" name="TextBox 43"/>
            <p:cNvSpPr txBox="1"/>
            <p:nvPr/>
          </p:nvSpPr>
          <p:spPr>
            <a:xfrm>
              <a:off x="5490030" y="2864150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Li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V="1">
              <a:off x="5229982" y="3314800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Oval 45"/>
            <p:cNvSpPr/>
            <p:nvPr/>
          </p:nvSpPr>
          <p:spPr bwMode="auto">
            <a:xfrm>
              <a:off x="4859109" y="2037707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 bwMode="auto">
            <a:xfrm rot="16200000" flipH="1">
              <a:off x="6204860" y="2881565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" name="Straight Arrow Connector 55"/>
            <p:cNvCxnSpPr/>
            <p:nvPr/>
          </p:nvCxnSpPr>
          <p:spPr bwMode="auto">
            <a:xfrm>
              <a:off x="4890124" y="2069735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flipV="1">
              <a:off x="5880480" y="3305869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5" name="TextBox 54"/>
            <p:cNvSpPr txBox="1"/>
            <p:nvPr/>
          </p:nvSpPr>
          <p:spPr>
            <a:xfrm>
              <a:off x="6276235" y="2821258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133" name="TextBox 132"/>
          <p:cNvSpPr txBox="1"/>
          <p:nvPr/>
        </p:nvSpPr>
        <p:spPr>
          <a:xfrm>
            <a:off x="3693900" y="2795210"/>
            <a:ext cx="30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–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3" name="Group 90"/>
          <p:cNvGrpSpPr/>
          <p:nvPr/>
        </p:nvGrpSpPr>
        <p:grpSpPr>
          <a:xfrm>
            <a:off x="1536095" y="722085"/>
            <a:ext cx="3470569" cy="3657600"/>
            <a:chOff x="433010" y="2010975"/>
            <a:chExt cx="3470569" cy="3657600"/>
          </a:xfrm>
        </p:grpSpPr>
        <p:sp>
          <p:nvSpPr>
            <p:cNvPr id="92" name="Oval 91"/>
            <p:cNvSpPr/>
            <p:nvPr/>
          </p:nvSpPr>
          <p:spPr bwMode="auto">
            <a:xfrm rot="18809653">
              <a:off x="969879" y="2734875"/>
              <a:ext cx="3657600" cy="2209800"/>
            </a:xfrm>
            <a:prstGeom prst="ellipse">
              <a:avLst/>
            </a:prstGeom>
            <a:noFill/>
            <a:ln w="952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433010" y="2889090"/>
              <a:ext cx="1447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 smtClean="0">
                  <a:solidFill>
                    <a:srgbClr val="0000FF"/>
                  </a:solidFill>
                  <a:latin typeface="Times New Roman"/>
                  <a:cs typeface="Times New Roman"/>
                </a:rPr>
                <a:t>Rotate right</a:t>
              </a:r>
              <a:endParaRPr lang="en-US" sz="2000" b="0" dirty="0">
                <a:solidFill>
                  <a:srgbClr val="0000FF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4887690" y="1363135"/>
            <a:ext cx="410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– –</a:t>
            </a:r>
            <a:endParaRPr lang="en-US" sz="1100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grpSp>
        <p:nvGrpSpPr>
          <p:cNvPr id="4" name="Group 58"/>
          <p:cNvGrpSpPr/>
          <p:nvPr/>
        </p:nvGrpSpPr>
        <p:grpSpPr>
          <a:xfrm flipH="1">
            <a:off x="3290374" y="2036258"/>
            <a:ext cx="1007101" cy="838537"/>
            <a:chOff x="4855464" y="2036258"/>
            <a:chExt cx="1007101" cy="838537"/>
          </a:xfrm>
        </p:grpSpPr>
        <p:sp>
          <p:nvSpPr>
            <p:cNvPr id="64" name="Oval 63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 bwMode="auto">
            <a:xfrm>
              <a:off x="4886479" y="2068286"/>
              <a:ext cx="976086" cy="8065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5" name="Group 195"/>
          <p:cNvGrpSpPr/>
          <p:nvPr/>
        </p:nvGrpSpPr>
        <p:grpSpPr>
          <a:xfrm>
            <a:off x="976248" y="2862072"/>
            <a:ext cx="3046643" cy="3386328"/>
            <a:chOff x="976248" y="2862072"/>
            <a:chExt cx="3046643" cy="3386328"/>
          </a:xfrm>
        </p:grpSpPr>
        <p:grpSp>
          <p:nvGrpSpPr>
            <p:cNvPr id="6" name="Group 82"/>
            <p:cNvGrpSpPr/>
            <p:nvPr/>
          </p:nvGrpSpPr>
          <p:grpSpPr>
            <a:xfrm>
              <a:off x="976248" y="4088629"/>
              <a:ext cx="2077960" cy="2139211"/>
              <a:chOff x="893840" y="4138990"/>
              <a:chExt cx="2077960" cy="2139211"/>
            </a:xfrm>
          </p:grpSpPr>
          <p:grpSp>
            <p:nvGrpSpPr>
              <p:cNvPr id="7" name="Group 59"/>
              <p:cNvGrpSpPr/>
              <p:nvPr/>
            </p:nvGrpSpPr>
            <p:grpSpPr>
              <a:xfrm>
                <a:off x="1672045" y="4138990"/>
                <a:ext cx="1299755" cy="859004"/>
                <a:chOff x="3926115" y="1427240"/>
                <a:chExt cx="1299755" cy="859004"/>
              </a:xfrm>
            </p:grpSpPr>
            <p:sp>
              <p:nvSpPr>
                <p:cNvPr id="235" name="Rectangle 234"/>
                <p:cNvSpPr/>
                <p:nvPr/>
              </p:nvSpPr>
              <p:spPr bwMode="auto">
                <a:xfrm>
                  <a:off x="3926115" y="1447800"/>
                  <a:ext cx="1295400" cy="838200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600">
                    <a:solidFill>
                      <a:srgbClr val="000000"/>
                    </a:solidFill>
                    <a:latin typeface="Courier New" charset="0"/>
                  </a:endParaRPr>
                </a:p>
              </p:txBody>
            </p:sp>
            <p:cxnSp>
              <p:nvCxnSpPr>
                <p:cNvPr id="236" name="Straight Connector 29"/>
                <p:cNvCxnSpPr>
                  <a:stCxn id="235" idx="1"/>
                  <a:endCxn id="235" idx="3"/>
                </p:cNvCxnSpPr>
                <p:nvPr/>
              </p:nvCxnSpPr>
              <p:spPr bwMode="auto">
                <a:xfrm rot="10800000" flipH="1">
                  <a:off x="3926115" y="1866900"/>
                  <a:ext cx="1295400" cy="1588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37" name="Straight Connector 236"/>
                <p:cNvCxnSpPr/>
                <p:nvPr/>
              </p:nvCxnSpPr>
              <p:spPr bwMode="auto">
                <a:xfrm rot="5400000">
                  <a:off x="4366263" y="2080504"/>
                  <a:ext cx="411480" cy="0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38" name="TextBox 237"/>
                <p:cNvSpPr txBox="1"/>
                <p:nvPr/>
              </p:nvSpPr>
              <p:spPr>
                <a:xfrm>
                  <a:off x="4191000" y="1427240"/>
                  <a:ext cx="7620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0" dirty="0" smtClean="0">
                      <a:solidFill>
                        <a:srgbClr val="000000"/>
                      </a:solidFill>
                      <a:latin typeface="Helvetica Neue"/>
                      <a:cs typeface="Helvetica Neue"/>
                    </a:rPr>
                    <a:t>Be</a:t>
                  </a:r>
                  <a:endParaRPr lang="en-US" sz="2400" b="0" dirty="0">
                    <a:solidFill>
                      <a:srgbClr val="000000"/>
                    </a:solidFill>
                    <a:latin typeface="Helvetica Neue"/>
                    <a:cs typeface="Helvetica Neue"/>
                  </a:endParaRPr>
                </a:p>
              </p:txBody>
            </p:sp>
            <p:cxnSp>
              <p:nvCxnSpPr>
                <p:cNvPr id="239" name="Straight Connector 238"/>
                <p:cNvCxnSpPr/>
                <p:nvPr/>
              </p:nvCxnSpPr>
              <p:spPr bwMode="auto">
                <a:xfrm rot="16200000" flipH="1">
                  <a:off x="4905830" y="1444655"/>
                  <a:ext cx="320040" cy="32004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rgbClr val="666666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8" name="Group 59"/>
              <p:cNvGrpSpPr/>
              <p:nvPr/>
            </p:nvGrpSpPr>
            <p:grpSpPr>
              <a:xfrm>
                <a:off x="893840" y="5417216"/>
                <a:ext cx="1299755" cy="859004"/>
                <a:chOff x="3829355" y="1427240"/>
                <a:chExt cx="1299755" cy="859004"/>
              </a:xfrm>
            </p:grpSpPr>
            <p:sp>
              <p:nvSpPr>
                <p:cNvPr id="230" name="Rectangle 229"/>
                <p:cNvSpPr/>
                <p:nvPr/>
              </p:nvSpPr>
              <p:spPr bwMode="auto">
                <a:xfrm>
                  <a:off x="3829355" y="1447800"/>
                  <a:ext cx="1295400" cy="838200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600">
                    <a:solidFill>
                      <a:srgbClr val="000000"/>
                    </a:solidFill>
                    <a:latin typeface="Courier New" charset="0"/>
                  </a:endParaRPr>
                </a:p>
              </p:txBody>
            </p:sp>
            <p:cxnSp>
              <p:nvCxnSpPr>
                <p:cNvPr id="231" name="Straight Connector 230"/>
                <p:cNvCxnSpPr>
                  <a:stCxn id="230" idx="1"/>
                  <a:endCxn id="230" idx="3"/>
                </p:cNvCxnSpPr>
                <p:nvPr/>
              </p:nvCxnSpPr>
              <p:spPr bwMode="auto">
                <a:xfrm rot="10800000" flipH="1">
                  <a:off x="3829355" y="1866900"/>
                  <a:ext cx="1295400" cy="1588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32" name="Straight Connector 231"/>
                <p:cNvCxnSpPr/>
                <p:nvPr/>
              </p:nvCxnSpPr>
              <p:spPr bwMode="auto">
                <a:xfrm rot="5400000">
                  <a:off x="4269503" y="2080504"/>
                  <a:ext cx="411480" cy="0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33" name="TextBox 26"/>
                <p:cNvSpPr txBox="1"/>
                <p:nvPr/>
              </p:nvSpPr>
              <p:spPr>
                <a:xfrm>
                  <a:off x="4094240" y="1427240"/>
                  <a:ext cx="7620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0" dirty="0" smtClean="0">
                      <a:solidFill>
                        <a:srgbClr val="000000"/>
                      </a:solidFill>
                      <a:latin typeface="Helvetica Neue"/>
                      <a:cs typeface="Helvetica Neue"/>
                    </a:rPr>
                    <a:t>B</a:t>
                  </a:r>
                  <a:endParaRPr lang="en-US" sz="2400" b="0" dirty="0">
                    <a:solidFill>
                      <a:srgbClr val="000000"/>
                    </a:solidFill>
                    <a:latin typeface="Helvetica Neue"/>
                    <a:cs typeface="Helvetica Neue"/>
                  </a:endParaRPr>
                </a:p>
              </p:txBody>
            </p:sp>
            <p:cxnSp>
              <p:nvCxnSpPr>
                <p:cNvPr id="234" name="Straight Connector 27"/>
                <p:cNvCxnSpPr/>
                <p:nvPr/>
              </p:nvCxnSpPr>
              <p:spPr bwMode="auto">
                <a:xfrm rot="16200000" flipH="1">
                  <a:off x="4809070" y="1444655"/>
                  <a:ext cx="320040" cy="32004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rgbClr val="666666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224" name="TextBox 223"/>
              <p:cNvSpPr txBox="1"/>
              <p:nvPr/>
            </p:nvSpPr>
            <p:spPr>
              <a:xfrm>
                <a:off x="1940805" y="5373119"/>
                <a:ext cx="3048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0" dirty="0" smtClean="0">
                    <a:solidFill>
                      <a:srgbClr val="000000"/>
                    </a:solidFill>
                    <a:latin typeface="Times New Roman"/>
                    <a:cs typeface="Times New Roman"/>
                  </a:rPr>
                  <a:t>=</a:t>
                </a:r>
                <a:endParaRPr lang="en-US" b="0" dirty="0">
                  <a:solidFill>
                    <a:srgbClr val="000000"/>
                  </a:solidFill>
                  <a:latin typeface="Times New Roman"/>
                  <a:cs typeface="Times New Roman"/>
                </a:endParaRPr>
              </a:p>
            </p:txBody>
          </p:sp>
          <p:grpSp>
            <p:nvGrpSpPr>
              <p:cNvPr id="9" name="Group 58"/>
              <p:cNvGrpSpPr/>
              <p:nvPr/>
            </p:nvGrpSpPr>
            <p:grpSpPr>
              <a:xfrm flipH="1">
                <a:off x="1539726" y="4758260"/>
                <a:ext cx="512403" cy="658956"/>
                <a:chOff x="4855464" y="2036258"/>
                <a:chExt cx="512403" cy="658956"/>
              </a:xfrm>
            </p:grpSpPr>
            <p:sp>
              <p:nvSpPr>
                <p:cNvPr id="228" name="Oval 227"/>
                <p:cNvSpPr/>
                <p:nvPr/>
              </p:nvSpPr>
              <p:spPr bwMode="auto">
                <a:xfrm>
                  <a:off x="4855464" y="2036258"/>
                  <a:ext cx="72571" cy="73152"/>
                </a:xfrm>
                <a:prstGeom prst="ellipse">
                  <a:avLst/>
                </a:prstGeom>
                <a:solidFill>
                  <a:srgbClr val="000000"/>
                </a:solid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600">
                    <a:solidFill>
                      <a:srgbClr val="000000"/>
                    </a:solidFill>
                    <a:latin typeface="Courier New" charset="0"/>
                  </a:endParaRPr>
                </a:p>
              </p:txBody>
            </p:sp>
            <p:cxnSp>
              <p:nvCxnSpPr>
                <p:cNvPr id="229" name="Straight Arrow Connector 228"/>
                <p:cNvCxnSpPr>
                  <a:stCxn id="228" idx="5"/>
                </p:cNvCxnSpPr>
                <p:nvPr/>
              </p:nvCxnSpPr>
              <p:spPr bwMode="auto">
                <a:xfrm rot="16200000" flipH="1">
                  <a:off x="4844378" y="2171725"/>
                  <a:ext cx="596517" cy="450461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</p:spPr>
            </p:cxnSp>
          </p:grpSp>
          <p:cxnSp>
            <p:nvCxnSpPr>
              <p:cNvPr id="226" name="Straight Connector 18"/>
              <p:cNvCxnSpPr/>
              <p:nvPr/>
            </p:nvCxnSpPr>
            <p:spPr bwMode="auto">
              <a:xfrm flipV="1">
                <a:off x="1551820" y="5867400"/>
                <a:ext cx="640080" cy="402336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7" name="Straight Connector 226"/>
              <p:cNvCxnSpPr/>
              <p:nvPr/>
            </p:nvCxnSpPr>
            <p:spPr bwMode="auto">
              <a:xfrm flipV="1">
                <a:off x="893840" y="5875865"/>
                <a:ext cx="640080" cy="402336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0" name="Group 59"/>
            <p:cNvGrpSpPr/>
            <p:nvPr/>
          </p:nvGrpSpPr>
          <p:grpSpPr>
            <a:xfrm>
              <a:off x="2642616" y="2862072"/>
              <a:ext cx="1299755" cy="859004"/>
              <a:chOff x="3926115" y="1427240"/>
              <a:chExt cx="1299755" cy="859004"/>
            </a:xfrm>
          </p:grpSpPr>
          <p:sp>
            <p:nvSpPr>
              <p:cNvPr id="217" name="Rectangle 216"/>
              <p:cNvSpPr/>
              <p:nvPr/>
            </p:nvSpPr>
            <p:spPr bwMode="auto">
              <a:xfrm>
                <a:off x="3926115" y="1447800"/>
                <a:ext cx="1295400" cy="838200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218" name="Straight Connector 217"/>
              <p:cNvCxnSpPr>
                <a:stCxn id="217" idx="1"/>
                <a:endCxn id="217" idx="3"/>
              </p:cNvCxnSpPr>
              <p:nvPr/>
            </p:nvCxnSpPr>
            <p:spPr bwMode="auto">
              <a:xfrm rot="10800000" flipH="1">
                <a:off x="3926115" y="1866900"/>
                <a:ext cx="1295400" cy="1588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9" name="Straight Connector 218"/>
              <p:cNvCxnSpPr/>
              <p:nvPr/>
            </p:nvCxnSpPr>
            <p:spPr bwMode="auto">
              <a:xfrm rot="5400000">
                <a:off x="4366263" y="2080504"/>
                <a:ext cx="411480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20" name="TextBox 219"/>
              <p:cNvSpPr txBox="1"/>
              <p:nvPr/>
            </p:nvSpPr>
            <p:spPr>
              <a:xfrm>
                <a:off x="4191000" y="1427240"/>
                <a:ext cx="762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0" dirty="0" smtClean="0">
                    <a:solidFill>
                      <a:srgbClr val="000000"/>
                    </a:solidFill>
                    <a:latin typeface="Helvetica Neue"/>
                    <a:cs typeface="Helvetica Neue"/>
                  </a:rPr>
                  <a:t>H</a:t>
                </a:r>
                <a:endParaRPr lang="en-US" sz="2400" b="0" dirty="0">
                  <a:solidFill>
                    <a:srgbClr val="000000"/>
                  </a:solidFill>
                  <a:latin typeface="Helvetica Neue"/>
                  <a:cs typeface="Helvetica Neue"/>
                </a:endParaRPr>
              </a:p>
            </p:txBody>
          </p:sp>
          <p:cxnSp>
            <p:nvCxnSpPr>
              <p:cNvPr id="221" name="Straight Connector 220"/>
              <p:cNvCxnSpPr/>
              <p:nvPr/>
            </p:nvCxnSpPr>
            <p:spPr bwMode="auto">
              <a:xfrm rot="16200000" flipH="1">
                <a:off x="4905830" y="1444655"/>
                <a:ext cx="320040" cy="32004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rgbClr val="66666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01" name="Oval 200"/>
            <p:cNvSpPr/>
            <p:nvPr/>
          </p:nvSpPr>
          <p:spPr bwMode="auto">
            <a:xfrm>
              <a:off x="2943219" y="3481010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202" name="Straight Arrow Connector 201"/>
            <p:cNvCxnSpPr>
              <a:stCxn id="201" idx="3"/>
              <a:endCxn id="235" idx="0"/>
            </p:cNvCxnSpPr>
            <p:nvPr/>
          </p:nvCxnSpPr>
          <p:spPr bwMode="auto">
            <a:xfrm rot="5400000">
              <a:off x="2395130" y="3550472"/>
              <a:ext cx="565740" cy="55169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03" name="TextBox 202"/>
            <p:cNvSpPr txBox="1"/>
            <p:nvPr/>
          </p:nvSpPr>
          <p:spPr>
            <a:xfrm>
              <a:off x="2786745" y="4023528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204" name="Rectangle 203"/>
            <p:cNvSpPr/>
            <p:nvPr/>
          </p:nvSpPr>
          <p:spPr bwMode="auto">
            <a:xfrm>
              <a:off x="2667001" y="5409956"/>
              <a:ext cx="1295400" cy="83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205" name="Straight Connector 204"/>
            <p:cNvCxnSpPr>
              <a:stCxn id="204" idx="1"/>
              <a:endCxn id="204" idx="3"/>
            </p:cNvCxnSpPr>
            <p:nvPr/>
          </p:nvCxnSpPr>
          <p:spPr bwMode="auto">
            <a:xfrm rot="10800000" flipH="1">
              <a:off x="2667001" y="5829056"/>
              <a:ext cx="1295400" cy="158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06" name="TextBox 205"/>
            <p:cNvSpPr txBox="1"/>
            <p:nvPr/>
          </p:nvSpPr>
          <p:spPr>
            <a:xfrm>
              <a:off x="2931886" y="5389396"/>
              <a:ext cx="76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rgbClr val="000000"/>
                  </a:solidFill>
                  <a:latin typeface="Helvetica Neue"/>
                  <a:cs typeface="Helvetica Neue"/>
                </a:rPr>
                <a:t>C</a:t>
              </a:r>
              <a:endParaRPr lang="en-US" sz="2400" b="0" dirty="0">
                <a:solidFill>
                  <a:srgbClr val="000000"/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207" name="Straight Connector 206"/>
            <p:cNvCxnSpPr/>
            <p:nvPr/>
          </p:nvCxnSpPr>
          <p:spPr bwMode="auto">
            <a:xfrm flipV="1">
              <a:off x="2671838" y="5840046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8" name="Straight Connector 207"/>
            <p:cNvCxnSpPr/>
            <p:nvPr/>
          </p:nvCxnSpPr>
          <p:spPr bwMode="auto">
            <a:xfrm rot="5400000">
              <a:off x="3107149" y="6042660"/>
              <a:ext cx="41148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9" name="Straight Connector 208"/>
            <p:cNvCxnSpPr/>
            <p:nvPr/>
          </p:nvCxnSpPr>
          <p:spPr bwMode="auto">
            <a:xfrm flipV="1">
              <a:off x="3322336" y="5831115"/>
              <a:ext cx="640080" cy="40233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0" name="Straight Connector 209"/>
            <p:cNvCxnSpPr/>
            <p:nvPr/>
          </p:nvCxnSpPr>
          <p:spPr bwMode="auto">
            <a:xfrm rot="16200000" flipH="1">
              <a:off x="3646716" y="5406811"/>
              <a:ext cx="320040" cy="32004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11" name="TextBox 210"/>
            <p:cNvSpPr txBox="1"/>
            <p:nvPr/>
          </p:nvSpPr>
          <p:spPr>
            <a:xfrm>
              <a:off x="3718091" y="5346504"/>
              <a:ext cx="304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=</a:t>
              </a:r>
              <a:endParaRPr lang="en-US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grpSp>
          <p:nvGrpSpPr>
            <p:cNvPr id="11" name="Group 58"/>
            <p:cNvGrpSpPr/>
            <p:nvPr/>
          </p:nvGrpSpPr>
          <p:grpSpPr>
            <a:xfrm flipH="1">
              <a:off x="2691189" y="4700210"/>
              <a:ext cx="621697" cy="689186"/>
              <a:chOff x="4306338" y="2036258"/>
              <a:chExt cx="621697" cy="689186"/>
            </a:xfrm>
          </p:grpSpPr>
          <p:sp>
            <p:nvSpPr>
              <p:cNvPr id="215" name="Oval 214"/>
              <p:cNvSpPr/>
              <p:nvPr/>
            </p:nvSpPr>
            <p:spPr bwMode="auto">
              <a:xfrm>
                <a:off x="4855464" y="2036258"/>
                <a:ext cx="72571" cy="73152"/>
              </a:xfrm>
              <a:prstGeom prst="ellipse">
                <a:avLst/>
              </a:prstGeom>
              <a:solidFill>
                <a:srgbClr val="0000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solidFill>
                    <a:srgbClr val="000000"/>
                  </a:solidFill>
                  <a:latin typeface="Courier New" charset="0"/>
                </a:endParaRPr>
              </a:p>
            </p:txBody>
          </p:sp>
          <p:cxnSp>
            <p:nvCxnSpPr>
              <p:cNvPr id="216" name="Straight Arrow Connector 215"/>
              <p:cNvCxnSpPr>
                <a:endCxn id="206" idx="0"/>
              </p:cNvCxnSpPr>
              <p:nvPr/>
            </p:nvCxnSpPr>
            <p:spPr bwMode="auto">
              <a:xfrm rot="5400000">
                <a:off x="4267828" y="2106794"/>
                <a:ext cx="657160" cy="58014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</p:grpSp>
      <p:cxnSp>
        <p:nvCxnSpPr>
          <p:cNvPr id="176" name="Straight Connector 175"/>
          <p:cNvCxnSpPr/>
          <p:nvPr/>
        </p:nvCxnSpPr>
        <p:spPr bwMode="auto">
          <a:xfrm flipV="1">
            <a:off x="3295955" y="3309255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0" name="Straight Connector 239"/>
          <p:cNvCxnSpPr/>
          <p:nvPr/>
        </p:nvCxnSpPr>
        <p:spPr bwMode="auto">
          <a:xfrm flipV="1">
            <a:off x="5150150" y="3148390"/>
            <a:ext cx="640080" cy="40233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2" name="Group 58"/>
          <p:cNvGrpSpPr/>
          <p:nvPr/>
        </p:nvGrpSpPr>
        <p:grpSpPr>
          <a:xfrm flipH="1">
            <a:off x="4861104" y="2033210"/>
            <a:ext cx="944610" cy="676123"/>
            <a:chOff x="3983425" y="2036258"/>
            <a:chExt cx="944610" cy="676123"/>
          </a:xfrm>
        </p:grpSpPr>
        <p:sp>
          <p:nvSpPr>
            <p:cNvPr id="242" name="Oval 241"/>
            <p:cNvSpPr/>
            <p:nvPr/>
          </p:nvSpPr>
          <p:spPr bwMode="auto">
            <a:xfrm>
              <a:off x="4855464" y="2036258"/>
              <a:ext cx="72571" cy="73152"/>
            </a:xfrm>
            <a:prstGeom prst="ellipse">
              <a:avLst/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243" name="Straight Arrow Connector 242"/>
            <p:cNvCxnSpPr/>
            <p:nvPr/>
          </p:nvCxnSpPr>
          <p:spPr bwMode="auto">
            <a:xfrm flipH="1">
              <a:off x="3983425" y="2068286"/>
              <a:ext cx="903054" cy="64409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246" name="TextBox 245"/>
          <p:cNvSpPr txBox="1"/>
          <p:nvPr/>
        </p:nvSpPr>
        <p:spPr>
          <a:xfrm>
            <a:off x="3609220" y="2798485"/>
            <a:ext cx="410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dirty="0" smtClean="0">
                <a:solidFill>
                  <a:srgbClr val="FF0000"/>
                </a:solidFill>
                <a:latin typeface="Times New Roman"/>
                <a:cs typeface="Times New Roman"/>
              </a:rPr>
              <a:t>– –</a:t>
            </a:r>
            <a:endParaRPr lang="en-US" sz="1100" b="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4916715" y="1371600"/>
            <a:ext cx="3930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=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248" name="TextBox 247"/>
          <p:cNvSpPr txBox="1"/>
          <p:nvPr/>
        </p:nvSpPr>
        <p:spPr>
          <a:xfrm>
            <a:off x="6151640" y="2636203"/>
            <a:ext cx="3930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+</a:t>
            </a:r>
            <a:endParaRPr lang="en-US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4.44444E-6 L 0.1349 0.1849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" y="9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3.33333E-6 L 0.13941 -0.20787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" y="-10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/>
      <p:bldP spid="72" grpId="0"/>
      <p:bldP spid="246" grpId="0"/>
      <p:bldP spid="247" grpId="0"/>
      <p:bldP spid="24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Tree-Balancing Algorithms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97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AVL algorithm was the first tree-balancing strategy and has been superseded by newer algorithms that are more effective in practice.  These algorithms include:</a:t>
            </a:r>
            <a:endParaRPr lang="en-US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2" name="Group 8"/>
          <p:cNvGrpSpPr/>
          <p:nvPr/>
        </p:nvGrpSpPr>
        <p:grpSpPr>
          <a:xfrm>
            <a:off x="1600200" y="2286000"/>
            <a:ext cx="7010400" cy="442982"/>
            <a:chOff x="1600200" y="2286000"/>
            <a:chExt cx="7010400" cy="442982"/>
          </a:xfrm>
        </p:grpSpPr>
        <p:sp>
          <p:nvSpPr>
            <p:cNvPr id="7" name="TextBox 6"/>
            <p:cNvSpPr txBox="1"/>
            <p:nvPr/>
          </p:nvSpPr>
          <p:spPr>
            <a:xfrm>
              <a:off x="1600200" y="2286000"/>
              <a:ext cx="3810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–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73550" y="2298095"/>
              <a:ext cx="673705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Red-black trees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grpSp>
        <p:nvGrpSpPr>
          <p:cNvPr id="3" name="Group 9"/>
          <p:cNvGrpSpPr/>
          <p:nvPr/>
        </p:nvGrpSpPr>
        <p:grpSpPr>
          <a:xfrm>
            <a:off x="1600200" y="2619825"/>
            <a:ext cx="7010400" cy="442982"/>
            <a:chOff x="1600200" y="2286000"/>
            <a:chExt cx="7010400" cy="442982"/>
          </a:xfrm>
        </p:grpSpPr>
        <p:sp>
          <p:nvSpPr>
            <p:cNvPr id="11" name="TextBox 10"/>
            <p:cNvSpPr txBox="1"/>
            <p:nvPr/>
          </p:nvSpPr>
          <p:spPr>
            <a:xfrm>
              <a:off x="1600200" y="2286000"/>
              <a:ext cx="3810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–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73550" y="2298095"/>
              <a:ext cx="673705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2-3 trees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grpSp>
        <p:nvGrpSpPr>
          <p:cNvPr id="4" name="Group 12"/>
          <p:cNvGrpSpPr/>
          <p:nvPr/>
        </p:nvGrpSpPr>
        <p:grpSpPr>
          <a:xfrm>
            <a:off x="1600200" y="2953650"/>
            <a:ext cx="7010400" cy="442982"/>
            <a:chOff x="1600200" y="2286000"/>
            <a:chExt cx="7010400" cy="442982"/>
          </a:xfrm>
        </p:grpSpPr>
        <p:sp>
          <p:nvSpPr>
            <p:cNvPr id="14" name="TextBox 13"/>
            <p:cNvSpPr txBox="1"/>
            <p:nvPr/>
          </p:nvSpPr>
          <p:spPr>
            <a:xfrm>
              <a:off x="1600200" y="2286000"/>
              <a:ext cx="3810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–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73550" y="2298095"/>
              <a:ext cx="673705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AA trees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grpSp>
        <p:nvGrpSpPr>
          <p:cNvPr id="5" name="Group 15"/>
          <p:cNvGrpSpPr/>
          <p:nvPr/>
        </p:nvGrpSpPr>
        <p:grpSpPr>
          <a:xfrm>
            <a:off x="1600200" y="3287475"/>
            <a:ext cx="7010400" cy="442982"/>
            <a:chOff x="1600200" y="2286000"/>
            <a:chExt cx="7010400" cy="442982"/>
          </a:xfrm>
        </p:grpSpPr>
        <p:sp>
          <p:nvSpPr>
            <p:cNvPr id="17" name="TextBox 16"/>
            <p:cNvSpPr txBox="1"/>
            <p:nvPr/>
          </p:nvSpPr>
          <p:spPr>
            <a:xfrm>
              <a:off x="1600200" y="2286000"/>
              <a:ext cx="3810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–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73550" y="2298095"/>
              <a:ext cx="673705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Fibonacci trees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grpSp>
        <p:nvGrpSpPr>
          <p:cNvPr id="6" name="Group 18"/>
          <p:cNvGrpSpPr/>
          <p:nvPr/>
        </p:nvGrpSpPr>
        <p:grpSpPr>
          <a:xfrm>
            <a:off x="1600200" y="3621300"/>
            <a:ext cx="7010400" cy="442982"/>
            <a:chOff x="1600200" y="2286000"/>
            <a:chExt cx="7010400" cy="442982"/>
          </a:xfrm>
        </p:grpSpPr>
        <p:sp>
          <p:nvSpPr>
            <p:cNvPr id="20" name="TextBox 19"/>
            <p:cNvSpPr txBox="1"/>
            <p:nvPr/>
          </p:nvSpPr>
          <p:spPr>
            <a:xfrm>
              <a:off x="1600200" y="2286000"/>
              <a:ext cx="3810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–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73550" y="2298095"/>
              <a:ext cx="673705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Splay trees</a:t>
              </a:r>
              <a:endParaRPr lang="en-US" sz="2200" b="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29" name="Rectangle 3"/>
          <p:cNvSpPr>
            <a:spLocks noChangeArrowheads="1"/>
          </p:cNvSpPr>
          <p:nvPr/>
        </p:nvSpPr>
        <p:spPr bwMode="auto">
          <a:xfrm>
            <a:off x="482600" y="4279900"/>
            <a:ext cx="8164513" cy="181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At this point in your study of computer science, the important thing to know is that it is </a:t>
            </a:r>
            <a:r>
              <a:rPr lang="en-US" sz="2400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possible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to keep a binary tree balanced as you insert nodes, thereby ensuring that lookup operations run in </a:t>
            </a:r>
            <a:r>
              <a:rPr lang="en-US" sz="2400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lang="en-US" sz="2400" b="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(log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2400" b="0" i="1" spc="1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) time</a:t>
            </a:r>
            <a:endParaRPr lang="en-US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Implementing Maps Using </a:t>
            </a:r>
            <a:r>
              <a:rPr lang="en-US" sz="4000" dirty="0" err="1" smtClean="0">
                <a:solidFill>
                  <a:srgbClr val="FF0000"/>
                </a:solidFill>
              </a:rPr>
              <a:t>BSTs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97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binary search tree structure makes it possible to define a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Map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class in which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get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and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put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operate in </a:t>
            </a:r>
            <a:r>
              <a:rPr lang="en-US" sz="2400" b="0" i="1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lang="en-US" sz="2400" b="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(log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lang="en-US" sz="1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) time while allowing iteration to proceed in order.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following changes are required to implement the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Map</a:t>
            </a: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class:</a:t>
            </a:r>
          </a:p>
          <a:p>
            <a:pPr marL="800100" lvl="1" indent="-342900" algn="just">
              <a:lnSpc>
                <a:spcPct val="85000"/>
              </a:lnSpc>
              <a:spcAft>
                <a:spcPct val="50000"/>
              </a:spcAft>
              <a:buFont typeface="Lucida Grande"/>
              <a:buChar char="–"/>
            </a:pP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Node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structure must be expanded to include a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value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field.</a:t>
            </a:r>
          </a:p>
          <a:p>
            <a:pPr marL="800100" lvl="1" indent="-342900" algn="just">
              <a:lnSpc>
                <a:spcPct val="85000"/>
              </a:lnSpc>
              <a:spcAft>
                <a:spcPct val="50000"/>
              </a:spcAft>
              <a:buFont typeface="Lucida Grande"/>
              <a:buChar char="–"/>
            </a:pP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class must include template parameters for both the key and value types.</a:t>
            </a:r>
          </a:p>
          <a:p>
            <a:pPr marL="800100" lvl="1" indent="-342900" algn="just">
              <a:lnSpc>
                <a:spcPct val="85000"/>
              </a:lnSpc>
              <a:spcAft>
                <a:spcPct val="50000"/>
              </a:spcAft>
              <a:buFont typeface="Lucida Grande"/>
              <a:buChar char="–"/>
            </a:pP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implementation must include the methods that define the complete </a:t>
            </a:r>
            <a:r>
              <a:rPr lang="en-US" sz="1800" dirty="0" smtClean="0">
                <a:solidFill>
                  <a:srgbClr val="000000"/>
                </a:solidFill>
                <a:latin typeface="Courier New"/>
                <a:cs typeface="Courier New"/>
              </a:rPr>
              <a:t>Map</a:t>
            </a:r>
            <a:r>
              <a:rPr lang="en-US" sz="20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interface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such as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size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sz="20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isEmpty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clear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and </a:t>
            </a:r>
            <a:r>
              <a:rPr lang="en-US" sz="20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containsKey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.</a:t>
            </a:r>
          </a:p>
          <a:p>
            <a:pPr marL="800100" lvl="1" indent="-342900" algn="just">
              <a:lnSpc>
                <a:spcPct val="85000"/>
              </a:lnSpc>
              <a:spcAft>
                <a:spcPct val="50000"/>
              </a:spcAft>
              <a:buFont typeface="Lucida Grande"/>
              <a:buChar char="–"/>
            </a:pP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implementation must overload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operator[]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to support the associative array syntax.</a:t>
            </a:r>
            <a:endParaRPr lang="en-US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2083" name="Rectangle 3"/>
          <p:cNvSpPr>
            <a:spLocks noChangeArrowheads="1"/>
          </p:cNvSpPr>
          <p:nvPr/>
        </p:nvSpPr>
        <p:spPr bwMode="auto">
          <a:xfrm>
            <a:off x="488950" y="1270000"/>
            <a:ext cx="8164513" cy="558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/>
              <a:t>If you implement them in the obvious way using either arrays or linked lists, </a:t>
            </a:r>
            <a:r>
              <a:rPr lang="en-US" sz="2400" b="0" dirty="0"/>
              <a:t>priority queues</a:t>
            </a:r>
            <a:r>
              <a:rPr lang="en-US" sz="2400" b="0" dirty="0" smtClean="0"/>
              <a:t> require </a:t>
            </a:r>
            <a:r>
              <a:rPr lang="en-US" sz="2400" b="0" i="1" dirty="0" smtClean="0"/>
              <a:t>O</a:t>
            </a:r>
            <a:r>
              <a:rPr lang="en-US" sz="2400" b="0" dirty="0"/>
              <a:t>(</a:t>
            </a:r>
            <a:r>
              <a:rPr lang="en-US" sz="2400" b="0" i="1" dirty="0"/>
              <a:t>N</a:t>
            </a:r>
            <a:r>
              <a:rPr lang="en-US" sz="2400" b="0" dirty="0"/>
              <a:t>) time.  Because priority queues are</a:t>
            </a:r>
            <a:r>
              <a:rPr lang="en-US" sz="2400" b="0" dirty="0" smtClean="0"/>
              <a:t> essential to both </a:t>
            </a:r>
            <a:r>
              <a:rPr lang="en-US" sz="2400" b="0" dirty="0" err="1"/>
              <a:t>Dijkstra’s</a:t>
            </a:r>
            <a:r>
              <a:rPr lang="en-US" sz="2400" b="0" dirty="0"/>
              <a:t> and </a:t>
            </a:r>
            <a:r>
              <a:rPr lang="en-US" sz="2400" b="0" dirty="0" err="1"/>
              <a:t>Kruskal’s</a:t>
            </a:r>
            <a:r>
              <a:rPr lang="en-US" sz="2400" b="0" dirty="0"/>
              <a:t> algorithms, making them</a:t>
            </a:r>
            <a:r>
              <a:rPr lang="en-US" sz="2400" b="0" dirty="0" smtClean="0"/>
              <a:t> efficient improves </a:t>
            </a:r>
            <a:r>
              <a:rPr lang="en-US" sz="2400" b="0" dirty="0"/>
              <a:t>performance.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/>
              <a:t>The standard algorithm for implementing priority queues uses a data structure called a</a:t>
            </a:r>
            <a:r>
              <a:rPr lang="en-US" sz="2400" b="0" dirty="0" smtClean="0"/>
              <a:t> </a:t>
            </a:r>
            <a:r>
              <a:rPr lang="en-US" sz="2400" i="1" dirty="0" smtClean="0"/>
              <a:t>partially ordered tree</a:t>
            </a:r>
            <a:r>
              <a:rPr lang="en-US" sz="2400" b="0" i="1" dirty="0" smtClean="0"/>
              <a:t>,</a:t>
            </a:r>
            <a:r>
              <a:rPr lang="en-US" sz="2400" b="0" dirty="0" smtClean="0"/>
              <a:t> </a:t>
            </a:r>
            <a:r>
              <a:rPr lang="en-US" sz="2400" b="0" dirty="0"/>
              <a:t>which makes it possible to implement priority queue operations in </a:t>
            </a:r>
            <a:r>
              <a:rPr lang="en-US" sz="2400" b="0" i="1" dirty="0" err="1"/>
              <a:t>O</a:t>
            </a:r>
            <a:r>
              <a:rPr lang="en-US" sz="2400" b="0" dirty="0" err="1"/>
              <a:t>(log</a:t>
            </a:r>
            <a:r>
              <a:rPr lang="en-US" sz="2400" b="0" dirty="0"/>
              <a:t> </a:t>
            </a:r>
            <a:r>
              <a:rPr lang="en-US" sz="2400" b="0" i="1" dirty="0"/>
              <a:t>N</a:t>
            </a:r>
            <a:r>
              <a:rPr lang="en-US" sz="2400" b="0" dirty="0"/>
              <a:t>) time.</a:t>
            </a:r>
          </a:p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 dirty="0"/>
              <a:t>A</a:t>
            </a:r>
            <a:r>
              <a:rPr lang="en-US" sz="2400" b="0" dirty="0" smtClean="0"/>
              <a:t> partially ordered tree is </a:t>
            </a:r>
            <a:r>
              <a:rPr lang="en-US" sz="2400" b="0" dirty="0"/>
              <a:t>a binary tree</a:t>
            </a:r>
            <a:r>
              <a:rPr lang="en-US" sz="2400" b="0" dirty="0" smtClean="0"/>
              <a:t> with these properties</a:t>
            </a:r>
            <a:r>
              <a:rPr lang="en-US" sz="2400" b="0" dirty="0"/>
              <a:t>: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The tree is </a:t>
            </a:r>
            <a:r>
              <a:rPr lang="en-US" sz="2200" i="1" dirty="0">
                <a:ea typeface="ＭＳ Ｐゴシック" charset="-128"/>
              </a:rPr>
              <a:t>complete</a:t>
            </a:r>
            <a:r>
              <a:rPr lang="en-US" sz="2200" b="0" dirty="0">
                <a:ea typeface="ＭＳ Ｐゴシック" charset="-128"/>
              </a:rPr>
              <a:t>, which means that it is not only completely balanced but that each level of the tree is filled as far to the left as possible.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The root node of the tree has higher priority than the root of either of its </a:t>
            </a:r>
            <a:r>
              <a:rPr lang="en-US" sz="2200" b="0" dirty="0" err="1">
                <a:ea typeface="ＭＳ Ｐゴシック" charset="-128"/>
              </a:rPr>
              <a:t>subtrees</a:t>
            </a:r>
            <a:r>
              <a:rPr lang="en-US" sz="2200" b="0" dirty="0">
                <a:ea typeface="ＭＳ Ｐゴシック" charset="-128"/>
              </a:rPr>
              <a:t>.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Every </a:t>
            </a:r>
            <a:r>
              <a:rPr lang="en-US" sz="2200" b="0" dirty="0" err="1">
                <a:ea typeface="ＭＳ Ｐゴシック" charset="-128"/>
              </a:rPr>
              <a:t>subtree</a:t>
            </a:r>
            <a:r>
              <a:rPr lang="en-US" sz="2200" b="0" dirty="0">
                <a:ea typeface="ＭＳ Ｐゴシック" charset="-128"/>
              </a:rPr>
              <a:t> is also a</a:t>
            </a:r>
            <a:r>
              <a:rPr lang="en-US" sz="2200" b="0" dirty="0" smtClean="0">
                <a:ea typeface="ＭＳ Ｐゴシック" charset="-128"/>
              </a:rPr>
              <a:t> partially ordered tree.</a:t>
            </a:r>
            <a:endParaRPr lang="en-US" sz="2000" b="0" dirty="0">
              <a:ea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083" grpId="0" build="p" bldLvl="2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20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99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  <p:sp>
        <p:nvSpPr>
          <p:cNvPr id="33" name="TextBox 32"/>
          <p:cNvSpPr txBox="1"/>
          <p:nvPr/>
        </p:nvSpPr>
        <p:spPr>
          <a:xfrm>
            <a:off x="2246085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42</a:t>
            </a:r>
            <a:endParaRPr lang="en-US" sz="2400" b="0" dirty="0"/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20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Trees as a Recursive Data Structure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3429" name="Rectangle 5"/>
          <p:cNvSpPr>
            <a:spLocks noChangeArrowheads="1"/>
          </p:cNvSpPr>
          <p:nvPr/>
        </p:nvSpPr>
        <p:spPr bwMode="auto">
          <a:xfrm>
            <a:off x="482600" y="1155700"/>
            <a:ext cx="8232775" cy="455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If you think about trees as a programmer, the following definition is extremely useful: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A </a:t>
            </a:r>
            <a:r>
              <a:rPr lang="en-US" sz="2200" i="1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tree</a:t>
            </a:r>
            <a:r>
              <a:rPr lang="en-US" sz="2200" b="0" i="1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is a pointer to a node.</a:t>
            </a:r>
          </a:p>
          <a:p>
            <a:pPr marL="742950" lvl="1" indent="-285750" algn="just">
              <a:lnSpc>
                <a:spcPct val="85000"/>
              </a:lnSpc>
              <a:spcAft>
                <a:spcPts val="1400"/>
              </a:spcAft>
              <a:buFontTx/>
              <a:buChar char="–"/>
            </a:pPr>
            <a:r>
              <a:rPr lang="en-US" sz="2200" b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A </a:t>
            </a:r>
            <a:r>
              <a:rPr lang="en-US" sz="2200" i="1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node</a:t>
            </a:r>
            <a:r>
              <a:rPr lang="en-US" sz="2200" b="0" i="1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</a:t>
            </a:r>
            <a:r>
              <a:rPr lang="en-US" sz="2200" b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is a structure that contains some number of trees.</a:t>
            </a:r>
          </a:p>
          <a:p>
            <a:pPr marL="342900" indent="-342900" algn="just">
              <a:lnSpc>
                <a:spcPct val="85000"/>
              </a:lnSpc>
              <a:spcAft>
                <a:spcPct val="20000"/>
              </a:spcAft>
              <a:buFontTx/>
              <a:buChar char="•"/>
            </a:pPr>
            <a:r>
              <a:rPr lang="en-US" sz="2400" b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Although 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this definition is clearly circular, it is not necessarily infinite, either because</a:t>
            </a:r>
          </a:p>
          <a:p>
            <a:pPr marL="742950" lvl="1" indent="-285750" algn="just">
              <a:lnSpc>
                <a:spcPct val="85000"/>
              </a:lnSpc>
              <a:spcAft>
                <a:spcPct val="200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Tree pointers can be </a:t>
            </a:r>
            <a:r>
              <a:rPr lang="en-US" sz="180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NULL</a:t>
            </a: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indicating an empty tree.</a:t>
            </a:r>
          </a:p>
          <a:p>
            <a:pPr marL="742950" lvl="1" indent="-285750" algn="just">
              <a:lnSpc>
                <a:spcPct val="85000"/>
              </a:lnSpc>
              <a:spcAft>
                <a:spcPts val="14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Nodes can contain an empty list of children.</a:t>
            </a:r>
            <a:endParaRPr lang="en-US" sz="2000" b="0" dirty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In C++, programmers typically define a structure or object type to represent a node and then use an explicit pointer type to represent the tree.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4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4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4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4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3429" grpId="0" build="p" bldLvl="2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21" name="Rectangle 20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  <p:sp>
        <p:nvSpPr>
          <p:cNvPr id="33" name="TextBox 32"/>
          <p:cNvSpPr txBox="1"/>
          <p:nvPr/>
        </p:nvSpPr>
        <p:spPr>
          <a:xfrm>
            <a:off x="2246085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42</a:t>
            </a:r>
            <a:endParaRPr lang="en-US" sz="2400" b="0" dirty="0"/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20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61 0.00023 C 0.00018 -0.04444 -0.00173 -0.08796 0.00139 -0.11319 C 0.00591 -0.1375 0.01493 -0.14421 0.02726 -0.15139 C 0.04011 -0.15718 0.06823 -0.1544 0.07709 -0.15486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7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33333E-6 C 0.00434 0.04306 0.00885 0.08658 0.0026 0.11158 C -0.00347 0.13658 -0.02344 0.14236 -0.03646 0.14977 C -0.04948 0.15718 -0.06892 0.15417 -0.07535 0.1551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" y="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/>
      <p:bldP spid="3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42</a:t>
            </a:r>
            <a:endParaRPr lang="en-US" sz="2400" b="0" dirty="0"/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68</a:t>
            </a:r>
            <a:endParaRPr lang="en-US" sz="2400" b="0" dirty="0"/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20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021940" y="4719565"/>
            <a:ext cx="533400" cy="533400"/>
          </a:xfrm>
          <a:prstGeom prst="rect">
            <a:avLst/>
          </a:prstGeom>
          <a:solidFill>
            <a:srgbClr val="FF99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4" idx="2"/>
            <a:endCxn id="35" idx="0"/>
          </p:cNvCxnSpPr>
          <p:nvPr/>
        </p:nvCxnSpPr>
        <p:spPr bwMode="auto">
          <a:xfrm rot="5400000">
            <a:off x="5372703" y="4102103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42</a:t>
            </a:r>
            <a:endParaRPr lang="en-US" sz="2400" b="0" dirty="0"/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68</a:t>
            </a:r>
            <a:endParaRPr lang="en-US" sz="2400" b="0" dirty="0"/>
          </a:p>
        </p:txBody>
      </p:sp>
      <p:sp>
        <p:nvSpPr>
          <p:cNvPr id="37" name="TextBox 36"/>
          <p:cNvSpPr txBox="1"/>
          <p:nvPr/>
        </p:nvSpPr>
        <p:spPr>
          <a:xfrm>
            <a:off x="5017105" y="4736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11</a:t>
            </a:r>
            <a:endParaRPr lang="en-US" sz="2400" b="0" dirty="0"/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20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021940" y="47195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4" idx="2"/>
            <a:endCxn id="35" idx="0"/>
          </p:cNvCxnSpPr>
          <p:nvPr/>
        </p:nvCxnSpPr>
        <p:spPr bwMode="auto">
          <a:xfrm rot="5400000">
            <a:off x="5372703" y="4102103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42</a:t>
            </a:r>
            <a:endParaRPr lang="en-US" sz="2400" b="0" dirty="0"/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68</a:t>
            </a:r>
            <a:endParaRPr lang="en-US" sz="2400" b="0" dirty="0"/>
          </a:p>
        </p:txBody>
      </p:sp>
      <p:sp>
        <p:nvSpPr>
          <p:cNvPr id="48" name="Rectangle 47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999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20</a:t>
            </a:r>
            <a:endParaRPr lang="en-US" sz="2400" b="0" dirty="0"/>
          </a:p>
        </p:txBody>
      </p:sp>
      <p:sp>
        <p:nvSpPr>
          <p:cNvPr id="46" name="TextBox 45"/>
          <p:cNvSpPr txBox="1"/>
          <p:nvPr/>
        </p:nvSpPr>
        <p:spPr>
          <a:xfrm>
            <a:off x="5017105" y="4736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11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61 0.00023 C 0.00018 -0.04444 -0.00173 -0.08796 0.00139 -0.11319 C 0.00591 -0.1375 0.01493 -0.14421 0.02726 -0.15139 C 0.04011 -0.15718 0.06823 -0.1544 0.07709 -0.15486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7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33333E-6 C 0.00434 0.04306 0.00885 0.08658 0.0026 0.11158 C -0.00347 0.13658 -0.02344 0.14236 -0.03646 0.14977 C -0.04948 0.15718 -0.06892 0.15417 -0.07535 0.1551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" y="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4" grpId="0"/>
      <p:bldP spid="4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021940" y="47195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4" idx="2"/>
            <a:endCxn id="35" idx="0"/>
          </p:cNvCxnSpPr>
          <p:nvPr/>
        </p:nvCxnSpPr>
        <p:spPr bwMode="auto">
          <a:xfrm rot="5400000">
            <a:off x="5372703" y="4102103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Rectangle 36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42</a:t>
            </a:r>
            <a:endParaRPr lang="en-US" sz="2400" b="0" dirty="0"/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68</a:t>
            </a:r>
            <a:endParaRPr lang="en-US" sz="2400" b="0" dirty="0"/>
          </a:p>
        </p:txBody>
      </p:sp>
      <p:sp>
        <p:nvSpPr>
          <p:cNvPr id="46" name="TextBox 45"/>
          <p:cNvSpPr txBox="1"/>
          <p:nvPr/>
        </p:nvSpPr>
        <p:spPr>
          <a:xfrm>
            <a:off x="5017105" y="4736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20</a:t>
            </a:r>
            <a:endParaRPr lang="en-US" sz="2400" b="0" dirty="0"/>
          </a:p>
        </p:txBody>
      </p:sp>
      <p:sp>
        <p:nvSpPr>
          <p:cNvPr id="44" name="TextBox 43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11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59259E-6 C -0.0401 -0.00533 -0.08003 -0.00996 -0.10538 -0.03588 C -0.13073 -0.06158 -0.14444 -0.13588 -0.15208 -0.1551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" y="-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4.44444E-6 C 0.04115 0.00578 0.08247 0.01203 0.10781 0.03773 C 0.13281 0.06388 0.14375 0.13495 0.15122 0.15509 " pathEditMode="relative" rAng="0" ptsTypes="aaA">
                                      <p:cBhvr>
                                        <p:cTn id="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" y="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22" grpId="0"/>
      <p:bldP spid="4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00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021940" y="47195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4" idx="2"/>
            <a:endCxn id="35" idx="0"/>
          </p:cNvCxnSpPr>
          <p:nvPr/>
        </p:nvCxnSpPr>
        <p:spPr bwMode="auto">
          <a:xfrm rot="5400000">
            <a:off x="5372703" y="4102103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Rectangle 36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999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42</a:t>
            </a:r>
            <a:endParaRPr lang="en-US" sz="2400" b="0" dirty="0"/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68</a:t>
            </a:r>
            <a:endParaRPr lang="en-US" sz="2400" b="0" dirty="0"/>
          </a:p>
        </p:txBody>
      </p:sp>
      <p:sp>
        <p:nvSpPr>
          <p:cNvPr id="46" name="TextBox 45"/>
          <p:cNvSpPr txBox="1"/>
          <p:nvPr/>
        </p:nvSpPr>
        <p:spPr>
          <a:xfrm>
            <a:off x="5017105" y="4736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20</a:t>
            </a:r>
            <a:endParaRPr lang="en-US" sz="2400" b="0" dirty="0"/>
          </a:p>
        </p:txBody>
      </p:sp>
      <p:sp>
        <p:nvSpPr>
          <p:cNvPr id="44" name="TextBox 43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38" name="Text Box 26"/>
          <p:cNvSpPr txBox="1">
            <a:spLocks noChangeArrowheads="1"/>
          </p:cNvSpPr>
          <p:nvPr/>
        </p:nvSpPr>
        <p:spPr bwMode="auto">
          <a:xfrm>
            <a:off x="457200" y="1828800"/>
            <a:ext cx="5715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err="1" smtClean="0"/>
              <a:t>Dequeue</a:t>
            </a:r>
            <a:r>
              <a:rPr lang="en-US" sz="2400" b="0" dirty="0" smtClean="0"/>
              <a:t> the top priority element</a:t>
            </a:r>
            <a:endParaRPr lang="en-US" sz="2400" b="0" dirty="0"/>
          </a:p>
        </p:txBody>
      </p:sp>
      <p:sp>
        <p:nvSpPr>
          <p:cNvPr id="39" name="Text Box 26"/>
          <p:cNvSpPr txBox="1">
            <a:spLocks noChangeArrowheads="1"/>
          </p:cNvSpPr>
          <p:nvPr/>
        </p:nvSpPr>
        <p:spPr bwMode="auto">
          <a:xfrm>
            <a:off x="5041295" y="1828800"/>
            <a:ext cx="609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smtClean="0"/>
              <a:t>11</a:t>
            </a:r>
            <a:endParaRPr lang="en-US" sz="2400" b="0" dirty="0"/>
          </a:p>
        </p:txBody>
      </p:sp>
      <p:cxnSp>
        <p:nvCxnSpPr>
          <p:cNvPr id="42" name="Straight Arrow Connector 41"/>
          <p:cNvCxnSpPr/>
          <p:nvPr/>
        </p:nvCxnSpPr>
        <p:spPr bwMode="auto">
          <a:xfrm>
            <a:off x="4724400" y="2081590"/>
            <a:ext cx="3048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4.07407E-6 C -0.02709 -0.05393 -0.05417 -0.1074 -0.06615 -0.15902 C -0.07813 -0.21041 -0.07066 -0.28402 -0.07153 -0.30879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15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4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smtClean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00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Rectangle 36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20</a:t>
            </a:r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42</a:t>
            </a:r>
            <a:endParaRPr lang="en-US" sz="2400" b="0" dirty="0"/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93</a:t>
            </a:r>
            <a:endParaRPr lang="en-US" sz="2400" b="0" dirty="0"/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68</a:t>
            </a:r>
            <a:endParaRPr lang="en-US" sz="2400" b="0" dirty="0"/>
          </a:p>
        </p:txBody>
      </p:sp>
      <p:sp>
        <p:nvSpPr>
          <p:cNvPr id="44" name="TextBox 43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/>
              <a:t>17</a:t>
            </a:r>
            <a:endParaRPr lang="en-US" sz="2400" b="0" dirty="0"/>
          </a:p>
        </p:txBody>
      </p:sp>
      <p:sp>
        <p:nvSpPr>
          <p:cNvPr id="38" name="Text Box 26"/>
          <p:cNvSpPr txBox="1">
            <a:spLocks noChangeArrowheads="1"/>
          </p:cNvSpPr>
          <p:nvPr/>
        </p:nvSpPr>
        <p:spPr bwMode="auto">
          <a:xfrm>
            <a:off x="457200" y="1828800"/>
            <a:ext cx="5715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err="1" smtClean="0"/>
              <a:t>Dequeue</a:t>
            </a:r>
            <a:r>
              <a:rPr lang="en-US" sz="2400" b="0" dirty="0" smtClean="0"/>
              <a:t> the top priority element</a:t>
            </a:r>
            <a:endParaRPr lang="en-US" sz="2400" b="0" dirty="0"/>
          </a:p>
        </p:txBody>
      </p:sp>
      <p:sp>
        <p:nvSpPr>
          <p:cNvPr id="39" name="Text Box 26"/>
          <p:cNvSpPr txBox="1">
            <a:spLocks noChangeArrowheads="1"/>
          </p:cNvSpPr>
          <p:nvPr/>
        </p:nvSpPr>
        <p:spPr bwMode="auto">
          <a:xfrm>
            <a:off x="5041295" y="1828800"/>
            <a:ext cx="609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smtClean="0"/>
              <a:t>11</a:t>
            </a:r>
            <a:endParaRPr lang="en-US" sz="2400" b="0" dirty="0"/>
          </a:p>
        </p:txBody>
      </p:sp>
      <p:cxnSp>
        <p:nvCxnSpPr>
          <p:cNvPr id="40" name="Straight Arrow Connector 39"/>
          <p:cNvCxnSpPr/>
          <p:nvPr/>
        </p:nvCxnSpPr>
        <p:spPr bwMode="auto">
          <a:xfrm>
            <a:off x="4724400" y="2081590"/>
            <a:ext cx="3048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59259E-6 C -0.0401 -0.00533 -0.08003 -0.00996 -0.10538 -0.03588 C -0.13073 -0.06158 -0.14444 -0.13588 -0.15208 -0.1551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" y="-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4.44444E-6 C 0.04115 0.00578 0.08247 0.01203 0.10781 0.03773 C 0.13281 0.06388 0.14375 0.13495 0.15122 0.15509 " pathEditMode="relative" rAng="0" ptsTypes="aaA">
                                      <p:cBhvr>
                                        <p:cTn id="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" y="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22" grpId="0"/>
      <p:bldP spid="4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5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2667000"/>
            <a:ext cx="9144000" cy="1143000"/>
          </a:xfrm>
          <a:noFill/>
          <a:ln/>
        </p:spPr>
        <p:txBody>
          <a:bodyPr/>
          <a:lstStyle/>
          <a:p>
            <a:r>
              <a:rPr lang="en-US" sz="3600">
                <a:solidFill>
                  <a:srgbClr val="FF0000"/>
                </a:solidFill>
              </a:rPr>
              <a:t>The End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Binary Search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23299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501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90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The</a:t>
            </a:r>
            <a:r>
              <a:rPr lang="en-US" sz="2400" b="0" dirty="0" smtClean="0">
                <a:solidFill>
                  <a:srgbClr val="000000"/>
                </a:solidFill>
              </a:rPr>
              <a:t> tree that supports the implementation of the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Map</a:t>
            </a:r>
            <a:r>
              <a:rPr lang="en-US" sz="2400" b="0" dirty="0" smtClean="0">
                <a:solidFill>
                  <a:srgbClr val="000000"/>
                </a:solidFill>
              </a:rPr>
              <a:t> class is </a:t>
            </a:r>
            <a:r>
              <a:rPr lang="en-US" sz="2400" b="0" dirty="0">
                <a:solidFill>
                  <a:srgbClr val="000000"/>
                </a:solidFill>
              </a:rPr>
              <a:t>called a </a:t>
            </a:r>
            <a:r>
              <a:rPr lang="en-US" sz="2400" i="1" dirty="0">
                <a:solidFill>
                  <a:srgbClr val="000000"/>
                </a:solidFill>
              </a:rPr>
              <a:t>binary search tree</a:t>
            </a:r>
            <a:r>
              <a:rPr lang="en-US" sz="2400" b="0" dirty="0">
                <a:solidFill>
                  <a:srgbClr val="000000"/>
                </a:solidFill>
              </a:rPr>
              <a:t> (or </a:t>
            </a:r>
            <a:r>
              <a:rPr lang="en-US" sz="2400" i="1" dirty="0">
                <a:solidFill>
                  <a:srgbClr val="000000"/>
                </a:solidFill>
              </a:rPr>
              <a:t>BST</a:t>
            </a:r>
            <a:r>
              <a:rPr lang="en-US" sz="2400" b="0" dirty="0">
                <a:solidFill>
                  <a:srgbClr val="000000"/>
                </a:solidFill>
              </a:rPr>
              <a:t> for short).  Each node in a BST has exactly two </a:t>
            </a:r>
            <a:r>
              <a:rPr lang="en-US" sz="2400" b="0" dirty="0" err="1">
                <a:solidFill>
                  <a:srgbClr val="000000"/>
                </a:solidFill>
              </a:rPr>
              <a:t>subtrees</a:t>
            </a:r>
            <a:r>
              <a:rPr lang="en-US" sz="2400" b="0" dirty="0">
                <a:solidFill>
                  <a:srgbClr val="000000"/>
                </a:solidFill>
              </a:rPr>
              <a:t>: a </a:t>
            </a:r>
            <a:r>
              <a:rPr lang="en-US" sz="2400" i="1" dirty="0">
                <a:solidFill>
                  <a:srgbClr val="000000"/>
                </a:solidFill>
              </a:rPr>
              <a:t>left </a:t>
            </a:r>
            <a:r>
              <a:rPr lang="en-US" sz="2400" i="1" dirty="0" err="1">
                <a:solidFill>
                  <a:srgbClr val="000000"/>
                </a:solidFill>
              </a:rPr>
              <a:t>subtree</a:t>
            </a:r>
            <a:r>
              <a:rPr lang="en-US" sz="2400" b="0" dirty="0">
                <a:solidFill>
                  <a:srgbClr val="000000"/>
                </a:solidFill>
              </a:rPr>
              <a:t> that contains all the nodes that come before the current node and a </a:t>
            </a:r>
            <a:r>
              <a:rPr lang="en-US" sz="2400" i="1" dirty="0">
                <a:solidFill>
                  <a:srgbClr val="000000"/>
                </a:solidFill>
              </a:rPr>
              <a:t>right </a:t>
            </a:r>
            <a:r>
              <a:rPr lang="en-US" sz="2400" i="1" dirty="0" err="1">
                <a:solidFill>
                  <a:srgbClr val="000000"/>
                </a:solidFill>
              </a:rPr>
              <a:t>subtree</a:t>
            </a:r>
            <a:r>
              <a:rPr lang="en-US" sz="2400" b="0" dirty="0">
                <a:solidFill>
                  <a:srgbClr val="000000"/>
                </a:solidFill>
              </a:rPr>
              <a:t> that contains all the nodes that come after it.  Either or both of these </a:t>
            </a:r>
            <a:r>
              <a:rPr lang="en-US" sz="2400" b="0" dirty="0" err="1">
                <a:solidFill>
                  <a:srgbClr val="000000"/>
                </a:solidFill>
              </a:rPr>
              <a:t>subtrees</a:t>
            </a:r>
            <a:r>
              <a:rPr lang="en-US" sz="2400" b="0" dirty="0">
                <a:solidFill>
                  <a:srgbClr val="000000"/>
                </a:solidFill>
              </a:rPr>
              <a:t> may be </a:t>
            </a:r>
            <a:r>
              <a:rPr lang="en-US" sz="2000" dirty="0">
                <a:solidFill>
                  <a:srgbClr val="000000"/>
                </a:solidFill>
                <a:latin typeface="Courier New" charset="0"/>
              </a:rPr>
              <a:t>NULL</a:t>
            </a:r>
            <a:r>
              <a:rPr lang="en-US" sz="2400" b="0" dirty="0">
                <a:solidFill>
                  <a:srgbClr val="000000"/>
                </a:solidFill>
              </a:rPr>
              <a:t>. </a:t>
            </a:r>
          </a:p>
          <a:p>
            <a:pPr marL="342900" indent="-342900" algn="just">
              <a:lnSpc>
                <a:spcPct val="90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The classic example of a binary search tree uses the names from Walt Disney’s </a:t>
            </a:r>
            <a:r>
              <a:rPr lang="en-US" sz="2400" b="0" i="1" dirty="0">
                <a:solidFill>
                  <a:srgbClr val="000000"/>
                </a:solidFill>
              </a:rPr>
              <a:t>Snow White and the Seven Dwarves</a:t>
            </a:r>
            <a:r>
              <a:rPr lang="en-US" sz="2400" b="0" dirty="0">
                <a:solidFill>
                  <a:srgbClr val="000000"/>
                </a:solidFill>
              </a:rPr>
              <a:t>:</a:t>
            </a:r>
          </a:p>
        </p:txBody>
      </p:sp>
      <p:grpSp>
        <p:nvGrpSpPr>
          <p:cNvPr id="2" name="Group 24"/>
          <p:cNvGrpSpPr>
            <a:grpSpLocks/>
          </p:cNvGrpSpPr>
          <p:nvPr/>
        </p:nvGrpSpPr>
        <p:grpSpPr bwMode="auto">
          <a:xfrm>
            <a:off x="1095375" y="4400471"/>
            <a:ext cx="7234238" cy="1647825"/>
            <a:chOff x="690" y="2711"/>
            <a:chExt cx="4557" cy="1038"/>
          </a:xfrm>
        </p:grpSpPr>
        <p:sp>
          <p:nvSpPr>
            <p:cNvPr id="823303" name="Text Box 7"/>
            <p:cNvSpPr txBox="1">
              <a:spLocks noChangeArrowheads="1"/>
            </p:cNvSpPr>
            <p:nvPr/>
          </p:nvSpPr>
          <p:spPr bwMode="auto">
            <a:xfrm>
              <a:off x="1440" y="3216"/>
              <a:ext cx="346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Doc</a:t>
              </a:r>
            </a:p>
          </p:txBody>
        </p:sp>
        <p:sp>
          <p:nvSpPr>
            <p:cNvPr id="823304" name="Text Box 8"/>
            <p:cNvSpPr txBox="1">
              <a:spLocks noChangeArrowheads="1"/>
            </p:cNvSpPr>
            <p:nvPr/>
          </p:nvSpPr>
          <p:spPr bwMode="auto">
            <a:xfrm>
              <a:off x="2583" y="2896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Courier New" charset="0"/>
                </a:rPr>
                <a:t>Grumpy</a:t>
              </a:r>
            </a:p>
          </p:txBody>
        </p:sp>
        <p:sp>
          <p:nvSpPr>
            <p:cNvPr id="823305" name="Text Box 9"/>
            <p:cNvSpPr txBox="1">
              <a:spLocks noChangeArrowheads="1"/>
            </p:cNvSpPr>
            <p:nvPr/>
          </p:nvSpPr>
          <p:spPr bwMode="auto">
            <a:xfrm>
              <a:off x="3952" y="3216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Sleepy</a:t>
              </a:r>
            </a:p>
          </p:txBody>
        </p:sp>
        <p:sp>
          <p:nvSpPr>
            <p:cNvPr id="823306" name="Text Box 10"/>
            <p:cNvSpPr txBox="1">
              <a:spLocks noChangeArrowheads="1"/>
            </p:cNvSpPr>
            <p:nvPr/>
          </p:nvSpPr>
          <p:spPr bwMode="auto">
            <a:xfrm>
              <a:off x="690" y="3537"/>
              <a:ext cx="654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Bashful</a:t>
              </a:r>
            </a:p>
          </p:txBody>
        </p:sp>
        <p:sp>
          <p:nvSpPr>
            <p:cNvPr id="823307" name="Text Box 11"/>
            <p:cNvSpPr txBox="1">
              <a:spLocks noChangeArrowheads="1"/>
            </p:cNvSpPr>
            <p:nvPr/>
          </p:nvSpPr>
          <p:spPr bwMode="auto">
            <a:xfrm>
              <a:off x="1948" y="3537"/>
              <a:ext cx="50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Dopey</a:t>
              </a:r>
            </a:p>
          </p:txBody>
        </p:sp>
        <p:sp>
          <p:nvSpPr>
            <p:cNvPr id="823308" name="Text Box 12"/>
            <p:cNvSpPr txBox="1">
              <a:spLocks noChangeArrowheads="1"/>
            </p:cNvSpPr>
            <p:nvPr/>
          </p:nvSpPr>
          <p:spPr bwMode="auto">
            <a:xfrm>
              <a:off x="3310" y="3537"/>
              <a:ext cx="50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Happy</a:t>
              </a:r>
            </a:p>
          </p:txBody>
        </p:sp>
        <p:sp>
          <p:nvSpPr>
            <p:cNvPr id="823310" name="Text Box 14"/>
            <p:cNvSpPr txBox="1">
              <a:spLocks noChangeArrowheads="1"/>
            </p:cNvSpPr>
            <p:nvPr/>
          </p:nvSpPr>
          <p:spPr bwMode="auto">
            <a:xfrm>
              <a:off x="4670" y="3537"/>
              <a:ext cx="57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Courier New" charset="0"/>
                </a:rPr>
                <a:t>Sneezy</a:t>
              </a:r>
            </a:p>
          </p:txBody>
        </p:sp>
        <p:sp>
          <p:nvSpPr>
            <p:cNvPr id="823311" name="Oval 15"/>
            <p:cNvSpPr>
              <a:spLocks noChangeArrowheads="1"/>
            </p:cNvSpPr>
            <p:nvPr/>
          </p:nvSpPr>
          <p:spPr bwMode="auto">
            <a:xfrm>
              <a:off x="864" y="2711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23313" name="AutoShape 17"/>
            <p:cNvCxnSpPr>
              <a:cxnSpLocks noChangeShapeType="1"/>
            </p:cNvCxnSpPr>
            <p:nvPr/>
          </p:nvCxnSpPr>
          <p:spPr bwMode="auto">
            <a:xfrm>
              <a:off x="911" y="2735"/>
              <a:ext cx="1961" cy="18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23314" name="AutoShape 18"/>
            <p:cNvCxnSpPr>
              <a:cxnSpLocks noChangeShapeType="1"/>
            </p:cNvCxnSpPr>
            <p:nvPr/>
          </p:nvCxnSpPr>
          <p:spPr bwMode="auto">
            <a:xfrm>
              <a:off x="3160" y="3025"/>
              <a:ext cx="1081" cy="21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23315" name="AutoShape 19"/>
            <p:cNvCxnSpPr>
              <a:cxnSpLocks noChangeShapeType="1"/>
            </p:cNvCxnSpPr>
            <p:nvPr/>
          </p:nvCxnSpPr>
          <p:spPr bwMode="auto">
            <a:xfrm>
              <a:off x="4529" y="3345"/>
              <a:ext cx="430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23316" name="AutoShape 20"/>
            <p:cNvCxnSpPr>
              <a:cxnSpLocks noChangeShapeType="1"/>
            </p:cNvCxnSpPr>
            <p:nvPr/>
          </p:nvCxnSpPr>
          <p:spPr bwMode="auto">
            <a:xfrm rot="10800000" flipV="1">
              <a:off x="1613" y="3025"/>
              <a:ext cx="970" cy="214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23317" name="AutoShape 21"/>
            <p:cNvCxnSpPr>
              <a:cxnSpLocks noChangeShapeType="1"/>
            </p:cNvCxnSpPr>
            <p:nvPr/>
          </p:nvCxnSpPr>
          <p:spPr bwMode="auto">
            <a:xfrm rot="10800000" flipV="1">
              <a:off x="1017" y="3345"/>
              <a:ext cx="423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23318" name="AutoShape 22"/>
            <p:cNvCxnSpPr>
              <a:cxnSpLocks noChangeShapeType="1"/>
            </p:cNvCxnSpPr>
            <p:nvPr/>
          </p:nvCxnSpPr>
          <p:spPr bwMode="auto">
            <a:xfrm>
              <a:off x="1786" y="3345"/>
              <a:ext cx="412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cxnSp>
          <p:nvCxnSpPr>
            <p:cNvPr id="823319" name="AutoShape 23"/>
            <p:cNvCxnSpPr>
              <a:cxnSpLocks noChangeShapeType="1"/>
            </p:cNvCxnSpPr>
            <p:nvPr/>
          </p:nvCxnSpPr>
          <p:spPr bwMode="auto">
            <a:xfrm rot="10800000" flipV="1">
              <a:off x="3560" y="3345"/>
              <a:ext cx="392" cy="21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329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34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A Simple BST Implementation</a:t>
            </a:r>
          </a:p>
        </p:txBody>
      </p:sp>
      <p:sp>
        <p:nvSpPr>
          <p:cNvPr id="825347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90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To get a sense of how binary search trees work, it is useful to start with a simple design in which keys are always strings.</a:t>
            </a:r>
          </a:p>
          <a:p>
            <a:pPr marL="342900" indent="-342900" algn="just">
              <a:lnSpc>
                <a:spcPct val="90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Each node in the tree is then a structure containing a key and two </a:t>
            </a:r>
            <a:r>
              <a:rPr lang="en-US" sz="2400" b="0" dirty="0" err="1">
                <a:solidFill>
                  <a:srgbClr val="000000"/>
                </a:solidFill>
              </a:rPr>
              <a:t>subtrees</a:t>
            </a:r>
            <a:r>
              <a:rPr lang="en-US" sz="2400" b="0" dirty="0">
                <a:solidFill>
                  <a:srgbClr val="000000"/>
                </a:solidFill>
              </a:rPr>
              <a:t>, each of which is either </a:t>
            </a:r>
            <a:r>
              <a:rPr lang="en-US" sz="2000" dirty="0">
                <a:solidFill>
                  <a:srgbClr val="000000"/>
                </a:solidFill>
                <a:latin typeface="Courier New" charset="0"/>
              </a:rPr>
              <a:t>NULL</a:t>
            </a:r>
            <a:r>
              <a:rPr lang="en-US" sz="2400" b="0" dirty="0">
                <a:solidFill>
                  <a:srgbClr val="000000"/>
                </a:solidFill>
              </a:rPr>
              <a:t> or a pointer to some other node.  This design suggests the following</a:t>
            </a:r>
            <a:r>
              <a:rPr lang="en-US" sz="2400" b="0" dirty="0" smtClean="0">
                <a:solidFill>
                  <a:srgbClr val="000000"/>
                </a:solidFill>
              </a:rPr>
              <a:t> definition</a:t>
            </a:r>
            <a:r>
              <a:rPr lang="en-US" sz="2400" b="0" dirty="0">
                <a:solidFill>
                  <a:srgbClr val="000000"/>
                </a:solidFill>
              </a:rPr>
              <a:t>:</a:t>
            </a:r>
          </a:p>
        </p:txBody>
      </p:sp>
      <p:sp>
        <p:nvSpPr>
          <p:cNvPr id="825367" name="Rectangle 23"/>
          <p:cNvSpPr>
            <a:spLocks noChangeArrowheads="1"/>
          </p:cNvSpPr>
          <p:nvPr/>
        </p:nvSpPr>
        <p:spPr bwMode="auto">
          <a:xfrm>
            <a:off x="482600" y="4607685"/>
            <a:ext cx="8164513" cy="173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90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The code for finding a node in a tree begins by comparing the desired key with the key in the root node.  If the </a:t>
            </a:r>
            <a:r>
              <a:rPr lang="en-US" sz="2400" b="0" dirty="0" smtClean="0">
                <a:solidFill>
                  <a:srgbClr val="000000"/>
                </a:solidFill>
              </a:rPr>
              <a:t>strings </a:t>
            </a:r>
            <a:r>
              <a:rPr lang="en-US" sz="2400" b="0" dirty="0">
                <a:solidFill>
                  <a:srgbClr val="000000"/>
                </a:solidFill>
              </a:rPr>
              <a:t>match, you’ve found the correct node; if not, you simply call yourself recursively on the left or right </a:t>
            </a:r>
            <a:r>
              <a:rPr lang="en-US" sz="2400" b="0" dirty="0" err="1">
                <a:solidFill>
                  <a:srgbClr val="000000"/>
                </a:solidFill>
              </a:rPr>
              <a:t>subtree</a:t>
            </a:r>
            <a:r>
              <a:rPr lang="en-US" sz="2400" b="0" dirty="0">
                <a:solidFill>
                  <a:srgbClr val="000000"/>
                </a:solidFill>
              </a:rPr>
              <a:t> depending on whether the key you want comes before or after the current one.</a:t>
            </a:r>
          </a:p>
        </p:txBody>
      </p:sp>
      <p:grpSp>
        <p:nvGrpSpPr>
          <p:cNvPr id="2" name="Group 8"/>
          <p:cNvGrpSpPr/>
          <p:nvPr/>
        </p:nvGrpSpPr>
        <p:grpSpPr>
          <a:xfrm>
            <a:off x="1676400" y="3335264"/>
            <a:ext cx="5791200" cy="1103687"/>
            <a:chOff x="1676400" y="3335264"/>
            <a:chExt cx="5791200" cy="1103687"/>
          </a:xfrm>
        </p:grpSpPr>
        <p:sp>
          <p:nvSpPr>
            <p:cNvPr id="825366" name="Rectangle 22"/>
            <p:cNvSpPr>
              <a:spLocks noChangeArrowheads="1"/>
            </p:cNvSpPr>
            <p:nvPr/>
          </p:nvSpPr>
          <p:spPr bwMode="auto">
            <a:xfrm>
              <a:off x="1676400" y="3335264"/>
              <a:ext cx="5791200" cy="110368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lnSpc>
                  <a:spcPct val="90000"/>
                </a:lnSpc>
              </a:pP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771955" y="3368525"/>
              <a:ext cx="3276600" cy="982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 dirty="0" err="1" smtClean="0">
                  <a:solidFill>
                    <a:srgbClr val="000000"/>
                  </a:solidFill>
                  <a:latin typeface="Courier New" charset="0"/>
                </a:rPr>
                <a:t>struct</a:t>
              </a: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Node {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  string key;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   Node *left, *right;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 smtClean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5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5347" grpId="0" build="p" autoUpdateAnimBg="0"/>
      <p:bldP spid="82536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49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Exercise: Building a Binary Search Tree</a:t>
            </a:r>
          </a:p>
        </p:txBody>
      </p:sp>
      <p:sp>
        <p:nvSpPr>
          <p:cNvPr id="831494" name="Text Box 6"/>
          <p:cNvSpPr txBox="1">
            <a:spLocks noChangeArrowheads="1"/>
          </p:cNvSpPr>
          <p:nvPr/>
        </p:nvSpPr>
        <p:spPr bwMode="auto">
          <a:xfrm>
            <a:off x="457200" y="1231900"/>
            <a:ext cx="822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>
                <a:solidFill>
                  <a:srgbClr val="000000"/>
                </a:solidFill>
              </a:rPr>
              <a:t>Diagram the BST that results from executing the following code:</a:t>
            </a:r>
          </a:p>
        </p:txBody>
      </p:sp>
      <p:sp>
        <p:nvSpPr>
          <p:cNvPr id="831495" name="Rectangle 7"/>
          <p:cNvSpPr>
            <a:spLocks noChangeArrowheads="1"/>
          </p:cNvSpPr>
          <p:nvPr/>
        </p:nvSpPr>
        <p:spPr bwMode="auto">
          <a:xfrm>
            <a:off x="419100" y="2171700"/>
            <a:ext cx="3848100" cy="224313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496" name="Text Box 8"/>
          <p:cNvSpPr txBox="1">
            <a:spLocks noChangeArrowheads="1"/>
          </p:cNvSpPr>
          <p:nvPr/>
        </p:nvSpPr>
        <p:spPr bwMode="auto">
          <a:xfrm>
            <a:off x="457200" y="2197705"/>
            <a:ext cx="3733800" cy="204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  <a:latin typeface="Courier New" charset="0"/>
              </a:rPr>
              <a:t>Node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*colors = NULL;</a:t>
            </a:r>
            <a:endParaRPr lang="en-US" sz="1600" dirty="0" smtClean="0">
              <a:solidFill>
                <a:srgbClr val="000000"/>
              </a:solidFill>
              <a:latin typeface="Courier New" charset="0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insertNode(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"red");</a:t>
            </a:r>
            <a:endParaRPr lang="en-US" sz="1600" dirty="0" smtClean="0">
              <a:solidFill>
                <a:srgbClr val="000000"/>
              </a:solidFill>
              <a:latin typeface="Courier New" charset="0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insertNode(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"orange");</a:t>
            </a:r>
            <a:endParaRPr lang="en-US" sz="1600" dirty="0" smtClean="0">
              <a:solidFill>
                <a:srgbClr val="000000"/>
              </a:solidFill>
              <a:latin typeface="Courier New" charset="0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insertNode(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"yellow");</a:t>
            </a:r>
            <a:endParaRPr lang="en-US" sz="1600" dirty="0" smtClean="0">
              <a:solidFill>
                <a:srgbClr val="000000"/>
              </a:solidFill>
              <a:latin typeface="Courier New" charset="0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insertNode(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"green");</a:t>
            </a:r>
            <a:endParaRPr lang="en-US" sz="1600" dirty="0" smtClean="0">
              <a:solidFill>
                <a:srgbClr val="000000"/>
              </a:solidFill>
              <a:latin typeface="Courier New" charset="0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insertNode(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"blue");</a:t>
            </a:r>
            <a:endParaRPr lang="en-US" sz="1600" dirty="0" smtClean="0">
              <a:solidFill>
                <a:srgbClr val="000000"/>
              </a:solidFill>
              <a:latin typeface="Courier New" charset="0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insertNode(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"indigo");</a:t>
            </a:r>
            <a:endParaRPr lang="en-US" sz="1600" dirty="0" smtClean="0">
              <a:solidFill>
                <a:srgbClr val="000000"/>
              </a:solidFill>
              <a:latin typeface="Courier New" charset="0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latin typeface="Courier New" charset="0"/>
              </a:rPr>
              <a:t>insertNode(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"violet");</a:t>
            </a:r>
          </a:p>
        </p:txBody>
      </p:sp>
      <p:sp>
        <p:nvSpPr>
          <p:cNvPr id="831498" name="Rectangle 10"/>
          <p:cNvSpPr>
            <a:spLocks noChangeArrowheads="1"/>
          </p:cNvSpPr>
          <p:nvPr/>
        </p:nvSpPr>
        <p:spPr bwMode="auto">
          <a:xfrm>
            <a:off x="503238" y="2247900"/>
            <a:ext cx="2560320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499" name="Rectangle 11"/>
          <p:cNvSpPr>
            <a:spLocks noChangeArrowheads="1"/>
          </p:cNvSpPr>
          <p:nvPr/>
        </p:nvSpPr>
        <p:spPr bwMode="auto">
          <a:xfrm>
            <a:off x="503238" y="2492375"/>
            <a:ext cx="326707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0" name="Rectangle 12"/>
          <p:cNvSpPr>
            <a:spLocks noChangeArrowheads="1"/>
          </p:cNvSpPr>
          <p:nvPr/>
        </p:nvSpPr>
        <p:spPr bwMode="auto">
          <a:xfrm>
            <a:off x="503238" y="2735263"/>
            <a:ext cx="3654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1" name="Rectangle 13"/>
          <p:cNvSpPr>
            <a:spLocks noChangeArrowheads="1"/>
          </p:cNvSpPr>
          <p:nvPr/>
        </p:nvSpPr>
        <p:spPr bwMode="auto">
          <a:xfrm>
            <a:off x="503238" y="2978150"/>
            <a:ext cx="3654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2" name="Rectangle 14"/>
          <p:cNvSpPr>
            <a:spLocks noChangeArrowheads="1"/>
          </p:cNvSpPr>
          <p:nvPr/>
        </p:nvSpPr>
        <p:spPr bwMode="auto">
          <a:xfrm>
            <a:off x="503238" y="3221038"/>
            <a:ext cx="3509962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3" name="Rectangle 15"/>
          <p:cNvSpPr>
            <a:spLocks noChangeArrowheads="1"/>
          </p:cNvSpPr>
          <p:nvPr/>
        </p:nvSpPr>
        <p:spPr bwMode="auto">
          <a:xfrm>
            <a:off x="503238" y="3463925"/>
            <a:ext cx="3400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4" name="Rectangle 16"/>
          <p:cNvSpPr>
            <a:spLocks noChangeArrowheads="1"/>
          </p:cNvSpPr>
          <p:nvPr/>
        </p:nvSpPr>
        <p:spPr bwMode="auto">
          <a:xfrm>
            <a:off x="503238" y="3706813"/>
            <a:ext cx="3654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5" name="Rectangle 17"/>
          <p:cNvSpPr>
            <a:spLocks noChangeArrowheads="1"/>
          </p:cNvSpPr>
          <p:nvPr/>
        </p:nvSpPr>
        <p:spPr bwMode="auto">
          <a:xfrm>
            <a:off x="503238" y="3949700"/>
            <a:ext cx="3654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2" name="Group 172"/>
          <p:cNvGrpSpPr>
            <a:grpSpLocks/>
          </p:cNvGrpSpPr>
          <p:nvPr/>
        </p:nvGrpSpPr>
        <p:grpSpPr bwMode="auto">
          <a:xfrm>
            <a:off x="4572000" y="1895477"/>
            <a:ext cx="838200" cy="538163"/>
            <a:chOff x="2880" y="1201"/>
            <a:chExt cx="528" cy="339"/>
          </a:xfrm>
        </p:grpSpPr>
        <p:sp>
          <p:nvSpPr>
            <p:cNvPr id="831520" name="Rectangle 32"/>
            <p:cNvSpPr>
              <a:spLocks noChangeArrowheads="1"/>
            </p:cNvSpPr>
            <p:nvPr/>
          </p:nvSpPr>
          <p:spPr bwMode="auto">
            <a:xfrm>
              <a:off x="2928" y="1372"/>
              <a:ext cx="477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21" name="Text Box 33"/>
            <p:cNvSpPr txBox="1">
              <a:spLocks noChangeArrowheads="1"/>
            </p:cNvSpPr>
            <p:nvPr/>
          </p:nvSpPr>
          <p:spPr bwMode="auto">
            <a:xfrm>
              <a:off x="2880" y="1201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colors</a:t>
              </a:r>
            </a:p>
          </p:txBody>
        </p:sp>
        <p:sp>
          <p:nvSpPr>
            <p:cNvPr id="831523" name="Line 35"/>
            <p:cNvSpPr>
              <a:spLocks noChangeShapeType="1"/>
            </p:cNvSpPr>
            <p:nvPr/>
          </p:nvSpPr>
          <p:spPr bwMode="auto">
            <a:xfrm flipV="1">
              <a:off x="2926" y="1372"/>
              <a:ext cx="480" cy="16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grpSp>
        <p:nvGrpSpPr>
          <p:cNvPr id="3" name="Group 102"/>
          <p:cNvGrpSpPr>
            <a:grpSpLocks/>
          </p:cNvGrpSpPr>
          <p:nvPr/>
        </p:nvGrpSpPr>
        <p:grpSpPr bwMode="auto">
          <a:xfrm>
            <a:off x="4648200" y="2173288"/>
            <a:ext cx="2819400" cy="1055687"/>
            <a:chOff x="2928" y="1369"/>
            <a:chExt cx="1776" cy="665"/>
          </a:xfrm>
        </p:grpSpPr>
        <p:sp>
          <p:nvSpPr>
            <p:cNvPr id="831509" name="Rectangle 21"/>
            <p:cNvSpPr>
              <a:spLocks noChangeArrowheads="1"/>
            </p:cNvSpPr>
            <p:nvPr/>
          </p:nvSpPr>
          <p:spPr bwMode="auto">
            <a:xfrm>
              <a:off x="4223" y="1696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red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12" name="Rectangle 24"/>
            <p:cNvSpPr>
              <a:spLocks noChangeArrowheads="1"/>
            </p:cNvSpPr>
            <p:nvPr/>
          </p:nvSpPr>
          <p:spPr bwMode="auto">
            <a:xfrm>
              <a:off x="4223" y="1864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18" name="Rectangle 30"/>
            <p:cNvSpPr>
              <a:spLocks noChangeArrowheads="1"/>
            </p:cNvSpPr>
            <p:nvPr/>
          </p:nvSpPr>
          <p:spPr bwMode="auto">
            <a:xfrm>
              <a:off x="4463" y="1864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24" name="Rectangle 36"/>
            <p:cNvSpPr>
              <a:spLocks noChangeArrowheads="1"/>
            </p:cNvSpPr>
            <p:nvPr/>
          </p:nvSpPr>
          <p:spPr bwMode="auto">
            <a:xfrm>
              <a:off x="2928" y="1369"/>
              <a:ext cx="477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25" name="Oval 37"/>
            <p:cNvSpPr>
              <a:spLocks noChangeArrowheads="1"/>
            </p:cNvSpPr>
            <p:nvPr/>
          </p:nvSpPr>
          <p:spPr bwMode="auto">
            <a:xfrm>
              <a:off x="3147" y="1435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526" name="AutoShape 38"/>
            <p:cNvCxnSpPr>
              <a:cxnSpLocks noChangeShapeType="1"/>
              <a:stCxn id="831525" idx="6"/>
              <a:endCxn id="831509" idx="0"/>
            </p:cNvCxnSpPr>
            <p:nvPr/>
          </p:nvCxnSpPr>
          <p:spPr bwMode="auto">
            <a:xfrm>
              <a:off x="3194" y="1459"/>
              <a:ext cx="1269" cy="237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sp>
          <p:nvSpPr>
            <p:cNvPr id="831527" name="Line 39"/>
            <p:cNvSpPr>
              <a:spLocks noChangeShapeType="1"/>
            </p:cNvSpPr>
            <p:nvPr/>
          </p:nvSpPr>
          <p:spPr bwMode="auto">
            <a:xfrm flipV="1">
              <a:off x="4225" y="1867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28" name="Line 40"/>
            <p:cNvSpPr>
              <a:spLocks noChangeShapeType="1"/>
            </p:cNvSpPr>
            <p:nvPr/>
          </p:nvSpPr>
          <p:spPr bwMode="auto">
            <a:xfrm flipV="1">
              <a:off x="4459" y="186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grpSp>
        <p:nvGrpSpPr>
          <p:cNvPr id="4" name="Group 63"/>
          <p:cNvGrpSpPr>
            <a:grpSpLocks/>
          </p:cNvGrpSpPr>
          <p:nvPr/>
        </p:nvGrpSpPr>
        <p:grpSpPr bwMode="auto">
          <a:xfrm>
            <a:off x="5940425" y="2959100"/>
            <a:ext cx="1147763" cy="1235075"/>
            <a:chOff x="3311" y="1864"/>
            <a:chExt cx="723" cy="778"/>
          </a:xfrm>
        </p:grpSpPr>
        <p:sp>
          <p:nvSpPr>
            <p:cNvPr id="831531" name="Rectangle 43"/>
            <p:cNvSpPr>
              <a:spLocks noChangeArrowheads="1"/>
            </p:cNvSpPr>
            <p:nvPr/>
          </p:nvSpPr>
          <p:spPr bwMode="auto">
            <a:xfrm>
              <a:off x="3311" y="2304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7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orange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2" name="Rectangle 44"/>
            <p:cNvSpPr>
              <a:spLocks noChangeArrowheads="1"/>
            </p:cNvSpPr>
            <p:nvPr/>
          </p:nvSpPr>
          <p:spPr bwMode="auto">
            <a:xfrm>
              <a:off x="3311" y="2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3" name="Rectangle 45"/>
            <p:cNvSpPr>
              <a:spLocks noChangeArrowheads="1"/>
            </p:cNvSpPr>
            <p:nvPr/>
          </p:nvSpPr>
          <p:spPr bwMode="auto">
            <a:xfrm>
              <a:off x="3551" y="2472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7" name="Line 49"/>
            <p:cNvSpPr>
              <a:spLocks noChangeShapeType="1"/>
            </p:cNvSpPr>
            <p:nvPr/>
          </p:nvSpPr>
          <p:spPr bwMode="auto">
            <a:xfrm flipV="1">
              <a:off x="3313" y="247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8" name="Line 50"/>
            <p:cNvSpPr>
              <a:spLocks noChangeShapeType="1"/>
            </p:cNvSpPr>
            <p:nvPr/>
          </p:nvSpPr>
          <p:spPr bwMode="auto">
            <a:xfrm flipV="1">
              <a:off x="3547" y="2473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42" name="Rectangle 54"/>
            <p:cNvSpPr>
              <a:spLocks noChangeArrowheads="1"/>
            </p:cNvSpPr>
            <p:nvPr/>
          </p:nvSpPr>
          <p:spPr bwMode="auto">
            <a:xfrm>
              <a:off x="3792" y="1864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5" name="Oval 47"/>
            <p:cNvSpPr>
              <a:spLocks noChangeArrowheads="1"/>
            </p:cNvSpPr>
            <p:nvPr/>
          </p:nvSpPr>
          <p:spPr bwMode="auto">
            <a:xfrm>
              <a:off x="3896" y="1928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536" name="AutoShape 48"/>
            <p:cNvCxnSpPr>
              <a:cxnSpLocks noChangeShapeType="1"/>
              <a:stCxn id="831535" idx="2"/>
              <a:endCxn id="831531" idx="0"/>
            </p:cNvCxnSpPr>
            <p:nvPr/>
          </p:nvCxnSpPr>
          <p:spPr bwMode="auto">
            <a:xfrm rot="10800000" flipV="1">
              <a:off x="3551" y="1952"/>
              <a:ext cx="345" cy="352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5" name="Group 83"/>
          <p:cNvGrpSpPr>
            <a:grpSpLocks/>
          </p:cNvGrpSpPr>
          <p:nvPr/>
        </p:nvGrpSpPr>
        <p:grpSpPr bwMode="auto">
          <a:xfrm>
            <a:off x="7085013" y="2959100"/>
            <a:ext cx="1220787" cy="1235075"/>
            <a:chOff x="4032" y="1864"/>
            <a:chExt cx="769" cy="778"/>
          </a:xfrm>
        </p:grpSpPr>
        <p:sp>
          <p:nvSpPr>
            <p:cNvPr id="831555" name="Rectangle 67"/>
            <p:cNvSpPr>
              <a:spLocks noChangeArrowheads="1"/>
            </p:cNvSpPr>
            <p:nvPr/>
          </p:nvSpPr>
          <p:spPr bwMode="auto">
            <a:xfrm>
              <a:off x="4032" y="1864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2" name="Rectangle 74"/>
            <p:cNvSpPr>
              <a:spLocks noChangeArrowheads="1"/>
            </p:cNvSpPr>
            <p:nvPr/>
          </p:nvSpPr>
          <p:spPr bwMode="auto">
            <a:xfrm>
              <a:off x="4320" y="2304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7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yellow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3" name="Rectangle 75"/>
            <p:cNvSpPr>
              <a:spLocks noChangeArrowheads="1"/>
            </p:cNvSpPr>
            <p:nvPr/>
          </p:nvSpPr>
          <p:spPr bwMode="auto">
            <a:xfrm>
              <a:off x="4320" y="2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4" name="Rectangle 76"/>
            <p:cNvSpPr>
              <a:spLocks noChangeArrowheads="1"/>
            </p:cNvSpPr>
            <p:nvPr/>
          </p:nvSpPr>
          <p:spPr bwMode="auto">
            <a:xfrm>
              <a:off x="4560" y="2472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5" name="Line 77"/>
            <p:cNvSpPr>
              <a:spLocks noChangeShapeType="1"/>
            </p:cNvSpPr>
            <p:nvPr/>
          </p:nvSpPr>
          <p:spPr bwMode="auto">
            <a:xfrm flipV="1">
              <a:off x="4322" y="247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6" name="Line 78"/>
            <p:cNvSpPr>
              <a:spLocks noChangeShapeType="1"/>
            </p:cNvSpPr>
            <p:nvPr/>
          </p:nvSpPr>
          <p:spPr bwMode="auto">
            <a:xfrm flipV="1">
              <a:off x="4556" y="2473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8" name="Oval 80"/>
            <p:cNvSpPr>
              <a:spLocks noChangeArrowheads="1"/>
            </p:cNvSpPr>
            <p:nvPr/>
          </p:nvSpPr>
          <p:spPr bwMode="auto">
            <a:xfrm>
              <a:off x="4128" y="1928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569" name="AutoShape 81"/>
            <p:cNvCxnSpPr>
              <a:cxnSpLocks noChangeShapeType="1"/>
              <a:stCxn id="831568" idx="6"/>
              <a:endCxn id="831562" idx="0"/>
            </p:cNvCxnSpPr>
            <p:nvPr/>
          </p:nvCxnSpPr>
          <p:spPr bwMode="auto">
            <a:xfrm>
              <a:off x="4175" y="1952"/>
              <a:ext cx="385" cy="352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6" name="Group 112"/>
          <p:cNvGrpSpPr>
            <a:grpSpLocks/>
          </p:cNvGrpSpPr>
          <p:nvPr/>
        </p:nvGrpSpPr>
        <p:grpSpPr bwMode="auto">
          <a:xfrm>
            <a:off x="5348288" y="3924300"/>
            <a:ext cx="976312" cy="1057275"/>
            <a:chOff x="3369" y="2472"/>
            <a:chExt cx="615" cy="666"/>
          </a:xfrm>
        </p:grpSpPr>
        <p:sp>
          <p:nvSpPr>
            <p:cNvPr id="831593" name="Rectangle 105"/>
            <p:cNvSpPr>
              <a:spLocks noChangeArrowheads="1"/>
            </p:cNvSpPr>
            <p:nvPr/>
          </p:nvSpPr>
          <p:spPr bwMode="auto">
            <a:xfrm>
              <a:off x="3742" y="2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2" name="Rectangle 94"/>
            <p:cNvSpPr>
              <a:spLocks noChangeArrowheads="1"/>
            </p:cNvSpPr>
            <p:nvPr/>
          </p:nvSpPr>
          <p:spPr bwMode="auto">
            <a:xfrm>
              <a:off x="3369" y="2800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7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green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3" name="Rectangle 95"/>
            <p:cNvSpPr>
              <a:spLocks noChangeArrowheads="1"/>
            </p:cNvSpPr>
            <p:nvPr/>
          </p:nvSpPr>
          <p:spPr bwMode="auto">
            <a:xfrm>
              <a:off x="3369" y="2968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4" name="Rectangle 96"/>
            <p:cNvSpPr>
              <a:spLocks noChangeArrowheads="1"/>
            </p:cNvSpPr>
            <p:nvPr/>
          </p:nvSpPr>
          <p:spPr bwMode="auto">
            <a:xfrm>
              <a:off x="3608" y="2968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5" name="Line 97"/>
            <p:cNvSpPr>
              <a:spLocks noChangeShapeType="1"/>
            </p:cNvSpPr>
            <p:nvPr/>
          </p:nvSpPr>
          <p:spPr bwMode="auto">
            <a:xfrm flipV="1">
              <a:off x="3371" y="2971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6" name="Line 98"/>
            <p:cNvSpPr>
              <a:spLocks noChangeShapeType="1"/>
            </p:cNvSpPr>
            <p:nvPr/>
          </p:nvSpPr>
          <p:spPr bwMode="auto">
            <a:xfrm flipV="1">
              <a:off x="3605" y="2969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8" name="Oval 100"/>
            <p:cNvSpPr>
              <a:spLocks noChangeArrowheads="1"/>
            </p:cNvSpPr>
            <p:nvPr/>
          </p:nvSpPr>
          <p:spPr bwMode="auto">
            <a:xfrm>
              <a:off x="3849" y="2528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589" name="AutoShape 101"/>
            <p:cNvCxnSpPr>
              <a:cxnSpLocks noChangeShapeType="1"/>
              <a:stCxn id="831588" idx="2"/>
              <a:endCxn id="831582" idx="0"/>
            </p:cNvCxnSpPr>
            <p:nvPr/>
          </p:nvCxnSpPr>
          <p:spPr bwMode="auto">
            <a:xfrm rot="10800000" flipV="1">
              <a:off x="3609" y="2552"/>
              <a:ext cx="240" cy="248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7" name="Group 151"/>
          <p:cNvGrpSpPr>
            <a:grpSpLocks/>
          </p:cNvGrpSpPr>
          <p:nvPr/>
        </p:nvGrpSpPr>
        <p:grpSpPr bwMode="auto">
          <a:xfrm>
            <a:off x="4749800" y="4711700"/>
            <a:ext cx="982663" cy="1069975"/>
            <a:chOff x="2992" y="2968"/>
            <a:chExt cx="619" cy="674"/>
          </a:xfrm>
        </p:grpSpPr>
        <p:sp>
          <p:nvSpPr>
            <p:cNvPr id="831604" name="Rectangle 116"/>
            <p:cNvSpPr>
              <a:spLocks noChangeArrowheads="1"/>
            </p:cNvSpPr>
            <p:nvPr/>
          </p:nvSpPr>
          <p:spPr bwMode="auto">
            <a:xfrm>
              <a:off x="3369" y="2968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2" name="Rectangle 124"/>
            <p:cNvSpPr>
              <a:spLocks noChangeArrowheads="1"/>
            </p:cNvSpPr>
            <p:nvPr/>
          </p:nvSpPr>
          <p:spPr bwMode="auto">
            <a:xfrm>
              <a:off x="2992" y="3304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blue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3" name="Rectangle 125"/>
            <p:cNvSpPr>
              <a:spLocks noChangeArrowheads="1"/>
            </p:cNvSpPr>
            <p:nvPr/>
          </p:nvSpPr>
          <p:spPr bwMode="auto">
            <a:xfrm>
              <a:off x="2992" y="3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4" name="Rectangle 126"/>
            <p:cNvSpPr>
              <a:spLocks noChangeArrowheads="1"/>
            </p:cNvSpPr>
            <p:nvPr/>
          </p:nvSpPr>
          <p:spPr bwMode="auto">
            <a:xfrm>
              <a:off x="3231" y="3472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5" name="Line 127"/>
            <p:cNvSpPr>
              <a:spLocks noChangeShapeType="1"/>
            </p:cNvSpPr>
            <p:nvPr/>
          </p:nvSpPr>
          <p:spPr bwMode="auto">
            <a:xfrm flipV="1">
              <a:off x="2994" y="347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6" name="Line 128"/>
            <p:cNvSpPr>
              <a:spLocks noChangeShapeType="1"/>
            </p:cNvSpPr>
            <p:nvPr/>
          </p:nvSpPr>
          <p:spPr bwMode="auto">
            <a:xfrm flipV="1">
              <a:off x="3228" y="3473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7" name="Oval 129"/>
            <p:cNvSpPr>
              <a:spLocks noChangeArrowheads="1"/>
            </p:cNvSpPr>
            <p:nvPr/>
          </p:nvSpPr>
          <p:spPr bwMode="auto">
            <a:xfrm>
              <a:off x="3472" y="3032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618" name="AutoShape 130"/>
            <p:cNvCxnSpPr>
              <a:cxnSpLocks noChangeShapeType="1"/>
              <a:stCxn id="831617" idx="2"/>
              <a:endCxn id="831612" idx="0"/>
            </p:cNvCxnSpPr>
            <p:nvPr/>
          </p:nvCxnSpPr>
          <p:spPr bwMode="auto">
            <a:xfrm rot="10800000" flipV="1">
              <a:off x="3232" y="3056"/>
              <a:ext cx="240" cy="248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8" name="Group 150"/>
          <p:cNvGrpSpPr>
            <a:grpSpLocks/>
          </p:cNvGrpSpPr>
          <p:nvPr/>
        </p:nvGrpSpPr>
        <p:grpSpPr bwMode="auto">
          <a:xfrm>
            <a:off x="5727700" y="4711700"/>
            <a:ext cx="927100" cy="1069975"/>
            <a:chOff x="3608" y="2968"/>
            <a:chExt cx="584" cy="674"/>
          </a:xfrm>
        </p:grpSpPr>
        <p:sp>
          <p:nvSpPr>
            <p:cNvPr id="831623" name="Rectangle 135"/>
            <p:cNvSpPr>
              <a:spLocks noChangeArrowheads="1"/>
            </p:cNvSpPr>
            <p:nvPr/>
          </p:nvSpPr>
          <p:spPr bwMode="auto">
            <a:xfrm>
              <a:off x="3608" y="2968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1" name="Rectangle 143"/>
            <p:cNvSpPr>
              <a:spLocks noChangeArrowheads="1"/>
            </p:cNvSpPr>
            <p:nvPr/>
          </p:nvSpPr>
          <p:spPr bwMode="auto">
            <a:xfrm>
              <a:off x="3712" y="3304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7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indigo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2" name="Rectangle 144"/>
            <p:cNvSpPr>
              <a:spLocks noChangeArrowheads="1"/>
            </p:cNvSpPr>
            <p:nvPr/>
          </p:nvSpPr>
          <p:spPr bwMode="auto">
            <a:xfrm>
              <a:off x="3712" y="3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3" name="Rectangle 145"/>
            <p:cNvSpPr>
              <a:spLocks noChangeArrowheads="1"/>
            </p:cNvSpPr>
            <p:nvPr/>
          </p:nvSpPr>
          <p:spPr bwMode="auto">
            <a:xfrm>
              <a:off x="3951" y="3472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4" name="Line 146"/>
            <p:cNvSpPr>
              <a:spLocks noChangeShapeType="1"/>
            </p:cNvSpPr>
            <p:nvPr/>
          </p:nvSpPr>
          <p:spPr bwMode="auto">
            <a:xfrm flipV="1">
              <a:off x="3714" y="347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5" name="Line 147"/>
            <p:cNvSpPr>
              <a:spLocks noChangeShapeType="1"/>
            </p:cNvSpPr>
            <p:nvPr/>
          </p:nvSpPr>
          <p:spPr bwMode="auto">
            <a:xfrm flipV="1">
              <a:off x="3948" y="3473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6" name="Oval 148"/>
            <p:cNvSpPr>
              <a:spLocks noChangeArrowheads="1"/>
            </p:cNvSpPr>
            <p:nvPr/>
          </p:nvSpPr>
          <p:spPr bwMode="auto">
            <a:xfrm>
              <a:off x="3696" y="3032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637" name="AutoShape 149"/>
            <p:cNvCxnSpPr>
              <a:cxnSpLocks noChangeShapeType="1"/>
              <a:stCxn id="831636" idx="6"/>
              <a:endCxn id="831631" idx="0"/>
            </p:cNvCxnSpPr>
            <p:nvPr/>
          </p:nvCxnSpPr>
          <p:spPr bwMode="auto">
            <a:xfrm>
              <a:off x="3743" y="3056"/>
              <a:ext cx="209" cy="248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9" name="Group 170"/>
          <p:cNvGrpSpPr>
            <a:grpSpLocks/>
          </p:cNvGrpSpPr>
          <p:nvPr/>
        </p:nvGrpSpPr>
        <p:grpSpPr bwMode="auto">
          <a:xfrm>
            <a:off x="6948488" y="3924300"/>
            <a:ext cx="977900" cy="1062038"/>
            <a:chOff x="4377" y="2472"/>
            <a:chExt cx="616" cy="669"/>
          </a:xfrm>
        </p:grpSpPr>
        <p:sp>
          <p:nvSpPr>
            <p:cNvPr id="831652" name="Rectangle 164"/>
            <p:cNvSpPr>
              <a:spLocks noChangeArrowheads="1"/>
            </p:cNvSpPr>
            <p:nvPr/>
          </p:nvSpPr>
          <p:spPr bwMode="auto">
            <a:xfrm>
              <a:off x="4751" y="2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2" name="Rectangle 154"/>
            <p:cNvSpPr>
              <a:spLocks noChangeArrowheads="1"/>
            </p:cNvSpPr>
            <p:nvPr/>
          </p:nvSpPr>
          <p:spPr bwMode="auto">
            <a:xfrm>
              <a:off x="4377" y="2803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violet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3" name="Rectangle 155"/>
            <p:cNvSpPr>
              <a:spLocks noChangeArrowheads="1"/>
            </p:cNvSpPr>
            <p:nvPr/>
          </p:nvSpPr>
          <p:spPr bwMode="auto">
            <a:xfrm>
              <a:off x="4377" y="2971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4" name="Rectangle 156"/>
            <p:cNvSpPr>
              <a:spLocks noChangeArrowheads="1"/>
            </p:cNvSpPr>
            <p:nvPr/>
          </p:nvSpPr>
          <p:spPr bwMode="auto">
            <a:xfrm>
              <a:off x="4616" y="2971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5" name="Line 157"/>
            <p:cNvSpPr>
              <a:spLocks noChangeShapeType="1"/>
            </p:cNvSpPr>
            <p:nvPr/>
          </p:nvSpPr>
          <p:spPr bwMode="auto">
            <a:xfrm flipV="1">
              <a:off x="4379" y="2974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6" name="Line 158"/>
            <p:cNvSpPr>
              <a:spLocks noChangeShapeType="1"/>
            </p:cNvSpPr>
            <p:nvPr/>
          </p:nvSpPr>
          <p:spPr bwMode="auto">
            <a:xfrm flipV="1">
              <a:off x="4613" y="2972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7" name="Oval 159"/>
            <p:cNvSpPr>
              <a:spLocks noChangeArrowheads="1"/>
            </p:cNvSpPr>
            <p:nvPr/>
          </p:nvSpPr>
          <p:spPr bwMode="auto">
            <a:xfrm>
              <a:off x="4857" y="2531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648" name="AutoShape 160"/>
            <p:cNvCxnSpPr>
              <a:cxnSpLocks noChangeShapeType="1"/>
              <a:stCxn id="831647" idx="2"/>
              <a:endCxn id="831642" idx="0"/>
            </p:cNvCxnSpPr>
            <p:nvPr/>
          </p:nvCxnSpPr>
          <p:spPr bwMode="auto">
            <a:xfrm rot="10800000" flipV="1">
              <a:off x="4617" y="2555"/>
              <a:ext cx="240" cy="248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1498" grpId="0" animBg="1"/>
      <p:bldP spid="831499" grpId="0" animBg="1"/>
      <p:bldP spid="831500" grpId="0" animBg="1"/>
      <p:bldP spid="831501" grpId="0" animBg="1"/>
      <p:bldP spid="831502" grpId="0" animBg="1"/>
      <p:bldP spid="831503" grpId="0" animBg="1"/>
      <p:bldP spid="831504" grpId="0" animBg="1"/>
      <p:bldP spid="83150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28245"/>
            <a:ext cx="8440738" cy="54143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Type: Node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type represents a node in the binary search tree.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struct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Node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string key;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Node *left, *right;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Function: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findNode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Node *node =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findNode(t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key);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Returns a pointer to the node in the binary search tree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than contains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 matching key.  If no such node exists,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findNode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returns NULL.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Node *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findNode(Node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*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string key)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== NULL) return NULL;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(key ==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-&gt;key) return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(key &lt;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-&gt;key)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return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findNode(t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-&gt;left, key);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 else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return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findNode(t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-&gt;right, key);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A Simple BST Implementation</a:t>
            </a: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4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829443" name="Text Box 3"/>
          <p:cNvSpPr txBox="1">
            <a:spLocks noChangeArrowheads="1"/>
          </p:cNvSpPr>
          <p:nvPr/>
        </p:nvSpPr>
        <p:spPr bwMode="auto">
          <a:xfrm>
            <a:off x="350838" y="1140340"/>
            <a:ext cx="8440737" cy="53589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Type: Node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This type represents a node in the binary search tree.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struct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Node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string key;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Node *left, *right;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Function: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findNode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Node *node =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findNode(t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key);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Returns a pointer to the node in the binary search tree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than contains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 matching key.  If no such node exists,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findNode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returns NULL.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 smtClean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Node *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findNode(Node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*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string key)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== NULL) return NULL;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(key ==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-&gt;key) return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(key &lt;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-&gt;key)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return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findNode(t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-&gt;left, key);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 else {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return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findNode(t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-&gt;right, key);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316538"/>
            <a:chOff x="235" y="720"/>
            <a:chExt cx="5285" cy="3349"/>
          </a:xfrm>
        </p:grpSpPr>
        <p:sp>
          <p:nvSpPr>
            <p:cNvPr id="82944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49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29446" name="Text Box 6"/>
            <p:cNvSpPr txBox="1">
              <a:spLocks noChangeArrowheads="1"/>
            </p:cNvSpPr>
            <p:nvPr/>
          </p:nvSpPr>
          <p:spPr bwMode="auto">
            <a:xfrm>
              <a:off x="235" y="749"/>
              <a:ext cx="5261" cy="2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Function: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insertNode</a:t>
              </a:r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</a:t>
              </a:r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FF"/>
                  </a:solidFill>
                  <a:latin typeface="Courier New" charset="0"/>
                </a:rPr>
                <a:t>insertNode(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, key);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Inserts the specified key at the appropriate location in the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binary search tree rooted at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.  Note that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must be passed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by reference, since it is possible to change the root.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void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insertNode(Node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* &amp;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, string key) {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if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== NULL) {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= new</a:t>
              </a: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Node;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-&gt;key = key;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-&gt;left =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-&gt;right = NULL;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   return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}</a:t>
              </a: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if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(key ==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-&gt;key) return;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if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(key &lt;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-&gt;key) {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insertNode(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-&gt;left, key);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} 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else {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 smtClean="0">
                  <a:solidFill>
                    <a:srgbClr val="000000"/>
                  </a:solidFill>
                  <a:latin typeface="Courier New" charset="0"/>
                </a:rPr>
                <a:t>insertNode(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-&gt;right, key);</a:t>
              </a:r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   }</a:t>
              </a: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</a:t>
              </a:r>
            </a:p>
          </p:txBody>
        </p:sp>
      </p:grpSp>
      <p:sp>
        <p:nvSpPr>
          <p:cNvPr id="82944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2944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2944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A Simple BST Implementation</a:t>
            </a:r>
          </a:p>
        </p:txBody>
      </p:sp>
      <p:sp>
        <p:nvSpPr>
          <p:cNvPr id="82945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829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29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29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443" grpId="0"/>
    </p:bld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urier New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urier New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20826</TotalTime>
  <Words>2822</Words>
  <Application>Microsoft Macintosh PowerPoint</Application>
  <PresentationFormat>On-screen Show (4:3)</PresentationFormat>
  <Paragraphs>729</Paragraphs>
  <Slides>47</Slides>
  <Notes>47</Notes>
  <HiddenSlides>0</HiddenSlides>
  <MMClips>0</MMClips>
  <ScaleCrop>false</ScaleCrop>
  <HeadingPairs>
    <vt:vector size="4" baseType="variant">
      <vt:variant>
        <vt:lpstr>Design Template</vt:lpstr>
      </vt:variant>
      <vt:variant>
        <vt:i4>3</vt:i4>
      </vt:variant>
      <vt:variant>
        <vt:lpstr>Slide Titles</vt:lpstr>
      </vt:variant>
      <vt:variant>
        <vt:i4>47</vt:i4>
      </vt:variant>
    </vt:vector>
  </HeadingPairs>
  <TitlesOfParts>
    <vt:vector size="50" baseType="lpstr">
      <vt:lpstr>Blank Presentation</vt:lpstr>
      <vt:lpstr>1_Blank Presentation</vt:lpstr>
      <vt:lpstr>2_Blank Presentation</vt:lpstr>
      <vt:lpstr>Trees</vt:lpstr>
      <vt:lpstr>Trees</vt:lpstr>
      <vt:lpstr>Trees Are Everywhere</vt:lpstr>
      <vt:lpstr>Trees as a Recursive Data Structure</vt:lpstr>
      <vt:lpstr>Binary Search Trees</vt:lpstr>
      <vt:lpstr>A Simple BST Implementation</vt:lpstr>
      <vt:lpstr>Exercise: Building a Binary Search Tree</vt:lpstr>
      <vt:lpstr>A Simple BST Implementation</vt:lpstr>
      <vt:lpstr>A Simple BST Implementation</vt:lpstr>
      <vt:lpstr>Traversal Strategies</vt:lpstr>
      <vt:lpstr>Exercise: Preorder Traversal</vt:lpstr>
      <vt:lpstr>Exercise: Inorder Traversal</vt:lpstr>
      <vt:lpstr>Exercise: Postorder Traversal</vt:lpstr>
      <vt:lpstr>A Question of Balance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Illustrating the AVL Algorithm</vt:lpstr>
      <vt:lpstr>Tree-Balancing Algorithms</vt:lpstr>
      <vt:lpstr>Implementing Maps Using BSTs</vt:lpstr>
      <vt:lpstr>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The End</vt:lpstr>
    </vt:vector>
  </TitlesOfParts>
  <Company>Stanford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3—Expressions</dc:title>
  <cp:lastModifiedBy>Eric Roberts</cp:lastModifiedBy>
  <cp:revision>113</cp:revision>
  <dcterms:created xsi:type="dcterms:W3CDTF">2014-07-04T06:39:45Z</dcterms:created>
  <dcterms:modified xsi:type="dcterms:W3CDTF">2014-07-04T06:40:00Z</dcterms:modified>
</cp:coreProperties>
</file>